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67" r:id="rId6"/>
    <p:sldId id="266" r:id="rId7"/>
    <p:sldId id="259" r:id="rId8"/>
    <p:sldId id="260" r:id="rId9"/>
    <p:sldId id="261" r:id="rId10"/>
    <p:sldId id="265" r:id="rId11"/>
    <p:sldId id="262" r:id="rId12"/>
    <p:sldId id="269" r:id="rId13"/>
    <p:sldId id="270" r:id="rId14"/>
    <p:sldId id="273" r:id="rId15"/>
    <p:sldId id="272" r:id="rId16"/>
    <p:sldId id="263" r:id="rId17"/>
    <p:sldId id="271" r:id="rId18"/>
    <p:sldId id="26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26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hPercent val="90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9186019202234964"/>
          <c:y val="0.15650819086239415"/>
          <c:w val="0.65836298932384341"/>
          <c:h val="0.72808586762075156"/>
        </c:manualLayout>
      </c:layout>
      <c:bar3DChart>
        <c:barDir val="col"/>
        <c:grouping val="clustered"/>
        <c:dLbls/>
        <c:gapDepth val="0"/>
        <c:shape val="box"/>
        <c:axId val="87431040"/>
        <c:axId val="87432576"/>
        <c:axId val="0"/>
      </c:bar3DChart>
      <c:catAx>
        <c:axId val="87431040"/>
        <c:scaling>
          <c:orientation val="minMax"/>
        </c:scaling>
        <c:delete val="1"/>
        <c:axPos val="b"/>
        <c:numFmt formatCode="General" sourceLinked="1"/>
        <c:tickLblPos val="low"/>
        <c:crossAx val="87432576"/>
        <c:crosses val="autoZero"/>
        <c:auto val="1"/>
        <c:lblAlgn val="ctr"/>
        <c:lblOffset val="100"/>
        <c:tickLblSkip val="2"/>
        <c:tickMarkSkip val="1"/>
      </c:catAx>
      <c:valAx>
        <c:axId val="87432576"/>
        <c:scaling>
          <c:orientation val="minMax"/>
        </c:scaling>
        <c:axPos val="l"/>
        <c:numFmt formatCode="General" sourceLinked="1"/>
        <c:tickLblPos val="nextTo"/>
        <c:spPr>
          <a:ln w="181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86" b="1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87431040"/>
        <c:crosses val="autoZero"/>
        <c:crossBetween val="between"/>
      </c:valAx>
      <c:spPr>
        <a:noFill/>
        <a:ln w="14521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86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6786-7B2F-4FF9-9160-BA6023B89E02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A70D-2654-41F8-B499-DA2981084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652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6786-7B2F-4FF9-9160-BA6023B89E02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A70D-2654-41F8-B499-DA2981084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70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6786-7B2F-4FF9-9160-BA6023B89E02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A70D-2654-41F8-B499-DA2981084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263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6786-7B2F-4FF9-9160-BA6023B89E02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A70D-2654-41F8-B499-DA2981084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729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6786-7B2F-4FF9-9160-BA6023B89E02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A70D-2654-41F8-B499-DA2981084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130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6786-7B2F-4FF9-9160-BA6023B89E02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A70D-2654-41F8-B499-DA2981084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558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6786-7B2F-4FF9-9160-BA6023B89E02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A70D-2654-41F8-B499-DA2981084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839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6786-7B2F-4FF9-9160-BA6023B89E02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A70D-2654-41F8-B499-DA2981084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902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6786-7B2F-4FF9-9160-BA6023B89E02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A70D-2654-41F8-B499-DA2981084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362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6786-7B2F-4FF9-9160-BA6023B89E02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A70D-2654-41F8-B499-DA2981084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684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6786-7B2F-4FF9-9160-BA6023B89E02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A70D-2654-41F8-B499-DA2981084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359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6786-7B2F-4FF9-9160-BA6023B89E02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8A70D-2654-41F8-B499-DA2981084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90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2322" y="477673"/>
            <a:ext cx="9676263" cy="426270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Государственное бюджетное дошкольное образовательное учреждение </a:t>
            </a:r>
            <a:b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детский сад №35 Пушкинского района Санкт-Петербурга</a:t>
            </a: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Группа «СОЛНЫШКО»</a:t>
            </a:r>
            <a:r>
              <a:rPr lang="ru-RU" sz="40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0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Итоги   работы </a:t>
            </a:r>
            <a:br>
              <a:rPr lang="ru-RU" sz="32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 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2021 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2022 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учебный год</a:t>
            </a:r>
            <a:r>
              <a:rPr lang="ru-RU" sz="29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9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900" b="1" i="1" dirty="0" smtClean="0">
              <a:solidFill>
                <a:srgbClr val="FFFF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000" b="1" i="1" dirty="0">
                <a:solidFill>
                  <a:srgbClr val="0099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99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b="1" i="1" dirty="0">
                <a:solidFill>
                  <a:srgbClr val="0099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99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068" y="807520"/>
            <a:ext cx="2452899" cy="2452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16704" y="4585648"/>
            <a:ext cx="2674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Воспитатели:</a:t>
            </a:r>
          </a:p>
          <a:p>
            <a:r>
              <a:rPr lang="ru-RU" dirty="0" smtClean="0"/>
              <a:t>Матюхина Н.П.</a:t>
            </a:r>
          </a:p>
          <a:p>
            <a:r>
              <a:rPr lang="ru-RU" dirty="0" err="1" smtClean="0"/>
              <a:t>Терепища</a:t>
            </a:r>
            <a:r>
              <a:rPr lang="ru-RU" dirty="0" smtClean="0"/>
              <a:t> Н.В.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9416" y="2987979"/>
            <a:ext cx="5803898" cy="3870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6510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3266" y="280364"/>
            <a:ext cx="77655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УСПЕХИ И ДОСТИЖЕНИЯ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ВОСПИТАННИКОВ И ПЕДАГОГОВ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ГРУППЫ «СОЛНЫШКО»</a:t>
            </a:r>
          </a:p>
          <a:p>
            <a:pPr algn="ctr"/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Конкурс детского творчества «Сказки Нового года»</a:t>
            </a:r>
          </a:p>
          <a:p>
            <a:pPr algn="ctr"/>
            <a:endParaRPr lang="ru-RU" sz="2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sz="2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269" y="1895949"/>
            <a:ext cx="3486150" cy="4648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5577" y="1894860"/>
            <a:ext cx="3460025" cy="4613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26804" y="1894861"/>
            <a:ext cx="3388660" cy="451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763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9869" y="300251"/>
            <a:ext cx="8598089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УСПЕХИ И ДОСТИЖЕНИЯ 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ВОСПИТАННИКОВ </a:t>
            </a:r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 ПЕДАГОГОВ</a:t>
            </a:r>
          </a:p>
          <a:p>
            <a:pPr lvl="0" algn="ctr"/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ГРУППЫ </a:t>
            </a:r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«СОЛНЫШКО»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Региональный конкурс творческих работ среди воспитанников, учащихся и педагогических работников образовательных организаций </a:t>
            </a:r>
            <a:endParaRPr lang="ru-RU" dirty="0" smtClean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«ПОЛЁТ В КОСМОС»</a:t>
            </a:r>
            <a:endParaRPr lang="ru-RU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endParaRPr lang="ru-RU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016" y="2063932"/>
            <a:ext cx="3296657" cy="4661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8967" y="2183703"/>
            <a:ext cx="2742883" cy="4421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24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2206" y="200298"/>
            <a:ext cx="615696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УСПЕХИ И ДОСТИЖЕНИЯ 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ВОСПИТАННИКОВ И ПЕДАГОГОВ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ГРУППЫ «СОЛНЫШКО</a:t>
            </a:r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  <a:p>
            <a:pPr lvl="0"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Районный конкурс чтецов </a:t>
            </a:r>
          </a:p>
          <a:p>
            <a:pPr lvl="0"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«РАЗУКРАСИМ МИР СТИХАМИ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522" y="2019722"/>
            <a:ext cx="3518808" cy="4691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6886" y="2046957"/>
            <a:ext cx="3518808" cy="46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6351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811" y="322218"/>
            <a:ext cx="4957055" cy="1380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6824" y="1794089"/>
            <a:ext cx="3487462" cy="4649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149" y="1869965"/>
            <a:ext cx="2534194" cy="4498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65120" y="1702586"/>
            <a:ext cx="6278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Районный конкурс </a:t>
            </a:r>
            <a:r>
              <a:rPr lang="ru-RU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чтецов 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среди педагогов и дошкольников 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ГБДОУ Пушкинского района 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Санкт-Петербурга</a:t>
            </a:r>
            <a:endParaRPr lang="ru-RU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«НЕЗАБУДКИ</a:t>
            </a:r>
            <a:r>
              <a:rPr lang="ru-RU" sz="24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sz="24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525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811" y="322218"/>
            <a:ext cx="4957055" cy="1380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2922" y="1535723"/>
            <a:ext cx="799513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Региональный конкурс творческих работ среди воспитанников, учащихся и педагогических работников образовательных организаций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«САЛЮТ ПОБЕДЕ!»</a:t>
            </a:r>
            <a:endParaRPr lang="ru-RU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pic>
        <p:nvPicPr>
          <p:cNvPr id="15362" name="Picture 2" descr="G:\Зайцева Анастас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8155" y="2379289"/>
            <a:ext cx="2607530" cy="3686792"/>
          </a:xfrm>
          <a:prstGeom prst="rect">
            <a:avLst/>
          </a:prstGeom>
          <a:noFill/>
        </p:spPr>
      </p:pic>
      <p:pic>
        <p:nvPicPr>
          <p:cNvPr id="15363" name="Picture 3" descr="G:\Климов Борис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2577" y="2344615"/>
            <a:ext cx="2665219" cy="3768359"/>
          </a:xfrm>
          <a:prstGeom prst="rect">
            <a:avLst/>
          </a:prstGeom>
          <a:noFill/>
        </p:spPr>
      </p:pic>
      <p:pic>
        <p:nvPicPr>
          <p:cNvPr id="15365" name="Picture 5" descr="G:\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278923" y="2995244"/>
            <a:ext cx="3871545" cy="29036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3497" y="278674"/>
            <a:ext cx="620050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УСПЕХИ И ДОСТИЖЕНИЯ 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ВОСПИТАННИКОВ И ПЕДАГОГОВ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ГРУППЫ «СОЛНЫШКО</a:t>
            </a:r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Районном конкурс детско-юношеского </a:t>
            </a:r>
            <a:r>
              <a:rPr lang="ru-RU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творчества по пожарной безопасности 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НЕОПАЛИМАЯ КУПИНА</a:t>
            </a:r>
            <a:r>
              <a:rPr lang="ru-RU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algn="ctr"/>
            <a:endParaRPr lang="ru-RU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32806" y="2013019"/>
            <a:ext cx="3033117" cy="4044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0220" y="2071634"/>
            <a:ext cx="2857776" cy="4044156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3724" y="2323505"/>
            <a:ext cx="2398224" cy="432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56025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8181" y="112172"/>
            <a:ext cx="88164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УСПЕХИ И ДОСТИЖЕНИЯ ПЕДАГОГОВ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ГРУППЫ «СОЛНЫШКО»</a:t>
            </a:r>
          </a:p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Всероссийский детско-юношеский конкурс утренников, театрализованных и спортивных представлений «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 новым годом! С 2022-ым!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  <a:p>
            <a:pPr algn="ctr"/>
            <a:endParaRPr lang="ru-RU" sz="2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800" y="1818247"/>
            <a:ext cx="3368966" cy="4764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0469" y="1928054"/>
            <a:ext cx="3291320" cy="465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14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97280" y="331262"/>
            <a:ext cx="941396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УСПЕХИ И ДОСТИЖЕНИЯ ПЕДАГОГОВ 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ГРУППЫ «СОЛНЫШКО</a:t>
            </a:r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  <a:p>
            <a:pPr lvl="0"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Всероссийский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вебинар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«Онлайн мастер-класс «Совершенствование профессиональных компетенций современного педагога детского сада и начальной школы: образовательная и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психокоррекционная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роль нетрадиционных техник рисования»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7264" y="2473233"/>
            <a:ext cx="4844528" cy="33919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4263" y="2917370"/>
            <a:ext cx="5105720" cy="357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977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389" y="696869"/>
            <a:ext cx="2456901" cy="24569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9359" y="3901440"/>
            <a:ext cx="920496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21299999" lon="0" rev="0"/>
              </a:camera>
              <a:lightRig rig="threePt" dir="t"/>
            </a:scene3d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sz="4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169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1504" y="464024"/>
            <a:ext cx="9539786" cy="101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Анализ освоения ОП ДО воспитанниками средней группы «Солнышко»</a:t>
            </a:r>
            <a:endParaRPr lang="ru-RU" sz="1600" b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2021 – 2022  учебный год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10005974"/>
              </p:ext>
            </p:extLst>
          </p:nvPr>
        </p:nvGraphicFramePr>
        <p:xfrm>
          <a:off x="5605439" y="3061633"/>
          <a:ext cx="4543117" cy="2996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49092765"/>
              </p:ext>
            </p:extLst>
          </p:nvPr>
        </p:nvGraphicFramePr>
        <p:xfrm>
          <a:off x="2606722" y="2633149"/>
          <a:ext cx="7398083" cy="3661241"/>
        </p:xfrm>
        <a:graphic>
          <a:graphicData uri="http://schemas.openxmlformats.org/presentationml/2006/ole">
            <p:oleObj spid="_x0000_s1048" name="Диаграмма" r:id="rId4" imgW="6524741" imgH="3228945" progId="MSGraph.Chart.8">
              <p:embed followColorScheme="full"/>
            </p:oleObj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398764" y="1161873"/>
          <a:ext cx="5769610" cy="1533144"/>
        </p:xfrm>
        <a:graphic>
          <a:graphicData uri="http://schemas.openxmlformats.org/drawingml/2006/table">
            <a:tbl>
              <a:tblPr/>
              <a:tblGrid>
                <a:gridCol w="1922780"/>
                <a:gridCol w="1923415"/>
                <a:gridCol w="1923415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Уровни/результат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Начало учебного года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33 </a:t>
                      </a: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обучающихся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Конец учебного года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33 </a:t>
                      </a: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обучающийхся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Усвоили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11 чел. (35%)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24 чел. (73%)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Усвоили частично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 чел. (60%)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 чел.(27%)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Не усвоили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 чел. (5%)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 человек (0%)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459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0126" y="209006"/>
            <a:ext cx="89872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УСПЕХИ И ДОСТИЖЕНИЯ 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ВОСПИТАННИКОВ И ПЕДАГОГОВ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ГРУППЫ «СОЛНЫШКО</a:t>
            </a:r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  <a:p>
            <a:pPr lvl="0"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Региональный конкурс творческих работ среди воспитанников, учащихся и педагогических работников образовательных организаций «ОЧАРОВАНИЕ ОСЕНИ»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281" y="2211443"/>
            <a:ext cx="3116450" cy="4405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2633" y="2211443"/>
            <a:ext cx="3092864" cy="4372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66621" y="2211443"/>
            <a:ext cx="3279402" cy="43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523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04" y="267236"/>
            <a:ext cx="113453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УСПЕХИ И ДОСТИЖЕНИЯ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ВОСПИТАННИКОВ И ПЕДАГОГОВ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ГРУППЫ «СОЛНЫШКО»</a:t>
            </a:r>
          </a:p>
          <a:p>
            <a:pPr algn="ctr"/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Районный конкурс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детского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творчества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ДОРОГА И МЫ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 в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рамках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Всероссийского  конкурса</a:t>
            </a:r>
          </a:p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детского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творчества по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безопасности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дорожного движения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r"/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</a:t>
            </a:r>
          </a:p>
          <a:p>
            <a:pPr algn="r"/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endParaRPr lang="ru-RU" sz="28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sz="2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1985" y="2098767"/>
            <a:ext cx="3510642" cy="4680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778" y="2098766"/>
            <a:ext cx="3309938" cy="46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821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8993" y="141349"/>
            <a:ext cx="762870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УСПЕХИ И ДОСТИЖЕНИЯ 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ВОСПИТАННИКОВ И ПЕДАГОГОВ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ГРУППЫ «СОЛНЫШКО</a:t>
            </a:r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  <a:p>
            <a:pPr lvl="0" algn="r"/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algn="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algn="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algn="r"/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algn="r"/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Районный конкурс </a:t>
            </a:r>
          </a:p>
          <a:p>
            <a:pPr lvl="0" algn="r"/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социальной рекламы по БДД </a:t>
            </a:r>
          </a:p>
          <a:p>
            <a:pPr lvl="0" algn="r"/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«Детям – безопасную дорогу»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0755" y="2017561"/>
            <a:ext cx="3367360" cy="4762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0755" y="2034175"/>
            <a:ext cx="3367360" cy="47620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4799" y="1471749"/>
            <a:ext cx="3753316" cy="53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262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0720" y="325232"/>
            <a:ext cx="69755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УСПЕХИ И ДОСТИЖЕНИЯ 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ВОСПИТАННИКОВ И ПЕДАГОГОВ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ГРУППЫ «СОЛНЫШКО</a:t>
            </a:r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  <a:p>
            <a:pPr lvl="0"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Районный творческий конкурс «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АЗБУКА БЕЗОПАСНОСТИ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», номинация «Театральное искусство»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23554"/>
          <a:stretch/>
        </p:blipFill>
        <p:spPr>
          <a:xfrm>
            <a:off x="6273814" y="2079558"/>
            <a:ext cx="4569328" cy="46573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5788" y="2079558"/>
            <a:ext cx="3293351" cy="465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18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5555" y="339634"/>
            <a:ext cx="82034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УСПЕХИ И ДОСТИЖЕНИЯ </a:t>
            </a:r>
          </a:p>
          <a:p>
            <a:pPr lvl="0" algn="ctr"/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ВОСПИТАННИКОВ И ПЕДАГОГОВ</a:t>
            </a:r>
          </a:p>
          <a:p>
            <a:pPr lvl="0" algn="ctr"/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ГРУППЫ «СОЛНЫШКО</a:t>
            </a:r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  <a:p>
            <a:pPr lvl="0" algn="ctr"/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Детский фестиваль младшего и среднего дошкольного возраста «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КРОХА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algn="ctr"/>
            <a:endParaRPr lang="ru-RU" sz="2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1383" y="1914386"/>
            <a:ext cx="3492137" cy="4807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120" y="1914387"/>
            <a:ext cx="3924424" cy="48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182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5243" y="354842"/>
            <a:ext cx="10312273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УСПЕХИ И ДОСТИЖЕНИЯ </a:t>
            </a: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ВОСПИТАННИКОВ ГРУППЫ «СОЛНЫШКО</a:t>
            </a:r>
            <a:r>
              <a:rPr lang="ru-RU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Фестиваль творческих работ из вторично сырья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ОСОБЫЙ ВЗГЛЯД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algn="ctr"/>
            <a:endParaRPr lang="ru-RU" sz="2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4509" y="1990789"/>
            <a:ext cx="3402310" cy="4811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18514" y="2016732"/>
            <a:ext cx="3492137" cy="47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13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05767" y="1378424"/>
            <a:ext cx="1337481" cy="87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89110" y="327546"/>
            <a:ext cx="7301553" cy="138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347415" y="177421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934269" y="362087"/>
            <a:ext cx="67283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УСПЕХИ И ДОСТИЖЕНИЯ ПЕДАГОГОВ ГРУППЫ «СОЛНЫШКО</a:t>
            </a:r>
            <a:r>
              <a:rPr lang="ru-RU" sz="2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  <a:p>
            <a:pPr algn="ctr"/>
            <a:endParaRPr lang="ru-RU" sz="28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746" y="1378424"/>
            <a:ext cx="2541944" cy="3868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5922" y="2136965"/>
            <a:ext cx="2732188" cy="4024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9514" y="2140424"/>
            <a:ext cx="2783771" cy="39367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2975" y="1450065"/>
            <a:ext cx="2601766" cy="36793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53508" y="1254369"/>
            <a:ext cx="599049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Фестиваль творческих работ из вторично сырья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ОСОБЫЙ ВЗГЛЯД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5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424</Words>
  <Application>Microsoft Office PowerPoint</Application>
  <PresentationFormat>Произвольный</PresentationFormat>
  <Paragraphs>92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ГБДОУ</cp:lastModifiedBy>
  <cp:revision>45</cp:revision>
  <dcterms:created xsi:type="dcterms:W3CDTF">2021-05-31T18:26:06Z</dcterms:created>
  <dcterms:modified xsi:type="dcterms:W3CDTF">2022-05-27T04:38:44Z</dcterms:modified>
</cp:coreProperties>
</file>