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4" r:id="rId5"/>
    <p:sldId id="299" r:id="rId6"/>
    <p:sldId id="277" r:id="rId7"/>
    <p:sldId id="284" r:id="rId8"/>
    <p:sldId id="276" r:id="rId9"/>
    <p:sldId id="290" r:id="rId10"/>
    <p:sldId id="274" r:id="rId11"/>
    <p:sldId id="291" r:id="rId12"/>
    <p:sldId id="292" r:id="rId13"/>
    <p:sldId id="293" r:id="rId14"/>
    <p:sldId id="294" r:id="rId15"/>
    <p:sldId id="278" r:id="rId16"/>
    <p:sldId id="300" r:id="rId17"/>
    <p:sldId id="279" r:id="rId18"/>
    <p:sldId id="295" r:id="rId19"/>
    <p:sldId id="263" r:id="rId20"/>
    <p:sldId id="296" r:id="rId21"/>
    <p:sldId id="282" r:id="rId22"/>
    <p:sldId id="267" r:id="rId23"/>
    <p:sldId id="298" r:id="rId24"/>
    <p:sldId id="281" r:id="rId25"/>
    <p:sldId id="287" r:id="rId26"/>
    <p:sldId id="272" r:id="rId27"/>
    <p:sldId id="297" r:id="rId28"/>
    <p:sldId id="27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СВОДНАЯ ТАБЛИЦА ОСВОЕНИЯ</a:t>
            </a:r>
            <a:r>
              <a:rPr lang="ru-RU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АОП ДО ГБДОУ ДЕТСКИЙ САД №35 ПУШКИНСКОГО РАЙОНА САНКТ-ПЕТЕРБУРГА  ДЛЯ ДЕТЕЙ С ОГРАНИЧЕННЫМИ ВОЗМОЖНОСТЯМИ ЗДОРОВЬЯ  (ТНР) НА НАЧАЛО 2021-2022 УЧЕБНОГО ГОДА</a:t>
            </a: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dPt>
            <c:idx val="1"/>
            <c:explosion val="2"/>
          </c:dPt>
          <c:cat>
            <c:strRef>
              <c:f>Лист1!$A$2:$A$4</c:f>
              <c:strCache>
                <c:ptCount val="3"/>
                <c:pt idx="0">
                  <c:v>Усвоили</c:v>
                </c:pt>
                <c:pt idx="1">
                  <c:v>Частично усвоили</c:v>
                </c:pt>
                <c:pt idx="2">
                  <c:v>Не усвоили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0.27</c:v>
                </c:pt>
                <c:pt idx="1">
                  <c:v>0.6800000000000006</c:v>
                </c:pt>
                <c:pt idx="2">
                  <c:v>5.0000000000000031E-2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СВОДНАЯ ТАБЛИЦА ОСВОЕНИЯ</a:t>
            </a:r>
            <a:r>
              <a:rPr lang="ru-RU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АОП ДО ГБДОУ ДЕТСКИЙ САД №35 ПУШКИНСКОГО РАЙОНА САНКТ-ПЕТЕРБУРГА  ДЛЯ ДЕТЕЙ С ОГРАНИЧЕННЫМИ ВОЗМОЖНОСТЯМИ ЗДОРОВЬЯ  (ТНР) НА КОНЕЦ 2021-2022 УЧЕБНОГО ГОДА</a:t>
            </a: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 sz="120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Конец года</c:v>
                </c:pt>
              </c:strCache>
            </c:strRef>
          </c:tx>
          <c:dPt>
            <c:idx val="1"/>
            <c:explosion val="2"/>
          </c:dPt>
          <c:cat>
            <c:strRef>
              <c:f>Лист1!$A$2:$A$4</c:f>
              <c:strCache>
                <c:ptCount val="3"/>
                <c:pt idx="0">
                  <c:v>Усвоили</c:v>
                </c:pt>
                <c:pt idx="1">
                  <c:v>Частично усвоили</c:v>
                </c:pt>
                <c:pt idx="2">
                  <c:v>не усвоили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0.11</c:v>
                </c:pt>
                <c:pt idx="1">
                  <c:v>1.0000000000000005E-2</c:v>
                </c:pt>
                <c:pt idx="2">
                  <c:v>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DF9-4ED6-4FAF-B60A-8056353D6772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6270-3076-4D35-9CD1-3B751C4BD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DF9-4ED6-4FAF-B60A-8056353D6772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6270-3076-4D35-9CD1-3B751C4BD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DF9-4ED6-4FAF-B60A-8056353D6772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6270-3076-4D35-9CD1-3B751C4BD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DF9-4ED6-4FAF-B60A-8056353D6772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6270-3076-4D35-9CD1-3B751C4BD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DF9-4ED6-4FAF-B60A-8056353D6772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6270-3076-4D35-9CD1-3B751C4BD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DF9-4ED6-4FAF-B60A-8056353D6772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6270-3076-4D35-9CD1-3B751C4BD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DF9-4ED6-4FAF-B60A-8056353D6772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6270-3076-4D35-9CD1-3B751C4BD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DF9-4ED6-4FAF-B60A-8056353D6772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6270-3076-4D35-9CD1-3B751C4BD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DF9-4ED6-4FAF-B60A-8056353D6772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6270-3076-4D35-9CD1-3B751C4BD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DF9-4ED6-4FAF-B60A-8056353D6772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6270-3076-4D35-9CD1-3B751C4BD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DF9-4ED6-4FAF-B60A-8056353D6772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6270-3076-4D35-9CD1-3B751C4BD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38DF9-4ED6-4FAF-B60A-8056353D6772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D6270-3076-4D35-9CD1-3B751C4BD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wall-186910471_1610" TargetMode="External"/><Relationship Id="rId3" Type="http://schemas.openxmlformats.org/officeDocument/2006/relationships/hyperlink" Target="https://vk.com/kdk_central" TargetMode="External"/><Relationship Id="rId7" Type="http://schemas.openxmlformats.org/officeDocument/2006/relationships/hyperlink" Target="https://vk.com/wall-186910471_1608" TargetMode="External"/><Relationship Id="rId12" Type="http://schemas.openxmlformats.org/officeDocument/2006/relationships/image" Target="../media/image32.jpeg"/><Relationship Id="rId2" Type="http://schemas.openxmlformats.org/officeDocument/2006/relationships/hyperlink" Target="https://vk.com/ddt_pavlovsk?from=quick_search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vk.com/wall-186910471_1609" TargetMode="External"/><Relationship Id="rId11" Type="http://schemas.openxmlformats.org/officeDocument/2006/relationships/image" Target="../media/image31.png"/><Relationship Id="rId5" Type="http://schemas.openxmlformats.org/officeDocument/2006/relationships/hyperlink" Target="https://www.youtube.com/watch?v=2ITXzTAsly8&amp;list=PLaGb_bGAEfiCnVZpka3LvEsyEtrzyST42&amp;index=13" TargetMode="External"/><Relationship Id="rId10" Type="http://schemas.openxmlformats.org/officeDocument/2006/relationships/image" Target="../media/image30.png"/><Relationship Id="rId4" Type="http://schemas.openxmlformats.org/officeDocument/2006/relationships/hyperlink" Target="https://vk.com/album-152718937_282765905" TargetMode="Externa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s://vk.com/wall-186910471_1609" TargetMode="External"/><Relationship Id="rId7" Type="http://schemas.openxmlformats.org/officeDocument/2006/relationships/image" Target="../media/image42.jpeg"/><Relationship Id="rId2" Type="http://schemas.openxmlformats.org/officeDocument/2006/relationships/hyperlink" Target="https://vk.com/public210394344?w=wall-210394344_137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disk.yandex.ru/d/8c6dbtX51Ia2hA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858280" cy="1214446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дошкольное образовательное учреждение детский сад №35 Пушкинского района Санкт-Петербурга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1643050"/>
            <a:ext cx="7715304" cy="3571900"/>
          </a:xfrm>
        </p:spPr>
        <p:txBody>
          <a:bodyPr>
            <a:normAutofit fontScale="92500" lnSpcReduction="10000"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Отчёт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подготовительной к школе группы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компенсирующей направленности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детей с ТНР «Росинка» 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2021-2022 учебный год</a:t>
            </a:r>
          </a:p>
          <a:p>
            <a:pPr algn="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Воспитатели:</a:t>
            </a:r>
          </a:p>
          <a:p>
            <a:pPr algn="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Лента С.Н.,</a:t>
            </a:r>
          </a:p>
          <a:p>
            <a:pPr algn="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Сухова Г.А.</a:t>
            </a:r>
          </a:p>
          <a:p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54" y="4068694"/>
            <a:ext cx="2571768" cy="245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939784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социально-общественной жизни</a:t>
            </a:r>
            <a: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победы в</a:t>
            </a:r>
            <a: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00108"/>
            <a:ext cx="1714512" cy="242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786058"/>
            <a:ext cx="1813333" cy="257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1428736"/>
            <a:ext cx="1812434" cy="256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2827680"/>
            <a:ext cx="1806986" cy="256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1357298"/>
            <a:ext cx="1714512" cy="243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455227"/>
            <a:ext cx="1781042" cy="243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58138" cy="50006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конкурсах и фестивалях: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1" y="642918"/>
            <a:ext cx="25003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«Служу Отечеству»</a:t>
            </a:r>
          </a:p>
          <a:p>
            <a:pPr algn="ctr"/>
            <a:r>
              <a:rPr lang="ru-RU" sz="16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https://vk.com/ddt_pavlovsk?from=quick_search</a:t>
            </a:r>
            <a:endParaRPr lang="ru-RU" sz="16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14612" y="785795"/>
            <a:ext cx="30718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«Профессия - пожарный»</a:t>
            </a:r>
          </a:p>
          <a:p>
            <a:pPr algn="ctr"/>
            <a:r>
              <a:rPr lang="ru-RU" sz="16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https://vk.com/kdk_central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https://vk.com/album-152718937_282765905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15008" y="714357"/>
            <a:ext cx="321471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Национальное достояние - 2022* «Концерт ко Дню Победы!»: </a:t>
            </a:r>
          </a:p>
          <a:p>
            <a:pPr algn="ctr"/>
            <a:r>
              <a:rPr lang="ru-RU" sz="16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https://www.youtube.com/watch?v=2ITXzTAsly8&amp;list=PLaGb_bGAEfiCnVZpka3LvEsyEtrzyST42&amp;index=13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/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3786190"/>
            <a:ext cx="271464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Экологический марафон, к Дню Земли </a:t>
            </a:r>
            <a:r>
              <a:rPr lang="ru-RU" sz="16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https://vk.com/wall-186910471_1609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https://</a:t>
            </a:r>
            <a:r>
              <a:rPr lang="ru-RU" sz="16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vk.com/wall-186910471_1608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https://</a:t>
            </a:r>
            <a:r>
              <a:rPr lang="ru-RU" sz="16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vk.com/wall-186910471_1610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/>
          <a:srcRect t="66601"/>
          <a:stretch>
            <a:fillRect/>
          </a:stretch>
        </p:blipFill>
        <p:spPr bwMode="auto">
          <a:xfrm>
            <a:off x="2857488" y="2000240"/>
            <a:ext cx="2286016" cy="1432964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58" y="1428736"/>
            <a:ext cx="2357436" cy="218281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7488" y="3571876"/>
            <a:ext cx="2299957" cy="2459982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29256" y="2857496"/>
            <a:ext cx="3436224" cy="2514596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58138" cy="50006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акциях по ПДДТТ: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1" y="642918"/>
            <a:ext cx="25003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«Внимание, «Дети!»</a:t>
            </a:r>
          </a:p>
          <a:p>
            <a:pPr algn="ctr"/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28926" y="571480"/>
            <a:ext cx="3143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«Безопасные каникулы - Правильный Новый год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15008" y="714357"/>
            <a:ext cx="3214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«Операция СИМ»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3500438"/>
            <a:ext cx="2643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«День без авто»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2860626" cy="214314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250" y="4286256"/>
            <a:ext cx="3058670" cy="207170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4214818"/>
            <a:ext cx="2928958" cy="22337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143240" y="3244334"/>
            <a:ext cx="25003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«Засветись!»</a:t>
            </a:r>
          </a:p>
        </p:txBody>
      </p:sp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1285860"/>
            <a:ext cx="2000264" cy="248916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6"/>
          <a:srcRect l="4521" t="3004" r="6302" b="4782"/>
          <a:stretch>
            <a:fillRect/>
          </a:stretch>
        </p:blipFill>
        <p:spPr bwMode="auto">
          <a:xfrm>
            <a:off x="5786446" y="1428735"/>
            <a:ext cx="2928958" cy="225304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4214818"/>
            <a:ext cx="2216165" cy="221616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6072198" y="3500438"/>
            <a:ext cx="2500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«Жизнь без ДТП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758138" cy="57148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Экологические акции: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1" y="500042"/>
            <a:ext cx="22860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Экоотряд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«Росинка»»</a:t>
            </a:r>
          </a:p>
          <a:p>
            <a:pPr algn="ctr"/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571481"/>
            <a:ext cx="435771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 «Сбережём энергию Земли!»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https://vk.com/public210394344?w=wall-210394344_137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571480"/>
            <a:ext cx="2428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«Не бросайте, люди, маски!»»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3500438"/>
            <a:ext cx="2643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«Проект «Твои друзья - животные»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928926" y="3857628"/>
            <a:ext cx="3643338" cy="1015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Экомарафон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 Дню Земли»</a:t>
            </a:r>
            <a:r>
              <a:rPr lang="ru-RU" sz="2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 https://vk.com/wall-186910471_1609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86512" y="3286125"/>
            <a:ext cx="2643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«Раздельный сбор»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736"/>
            <a:ext cx="2538587" cy="225714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4857760"/>
            <a:ext cx="1390713" cy="185736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4488962"/>
            <a:ext cx="3071802" cy="217883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 cstate="print"/>
          <a:srcRect t="9682"/>
          <a:stretch>
            <a:fillRect/>
          </a:stretch>
        </p:blipFill>
        <p:spPr bwMode="auto">
          <a:xfrm>
            <a:off x="6858016" y="1357298"/>
            <a:ext cx="2000263" cy="221432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4500570"/>
            <a:ext cx="2958608" cy="211275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14678" y="1571612"/>
            <a:ext cx="3049060" cy="22744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7901014" cy="714356"/>
          </a:xfrm>
        </p:spPr>
        <p:txBody>
          <a:bodyPr>
            <a:normAutofit/>
          </a:bodyPr>
          <a:lstStyle/>
          <a:p>
            <a:r>
              <a:rPr lang="ru-RU" sz="31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Нравственно-патриотические акции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00100" y="571480"/>
            <a:ext cx="37147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«Спасибо за жизнь!</a:t>
            </a:r>
          </a:p>
          <a:p>
            <a:pPr algn="ctr"/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86380" y="571480"/>
            <a:ext cx="36433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 юбилеем, детский сад!»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928935"/>
            <a:ext cx="2857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«Снятие блокады Ленинграда»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071802" y="3143248"/>
            <a:ext cx="2928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928670"/>
            <a:ext cx="2913017" cy="2180532"/>
          </a:xfrm>
          <a:prstGeom prst="round2DiagRect">
            <a:avLst/>
          </a:prstGeom>
          <a:noFill/>
          <a:ln w="19050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000108"/>
            <a:ext cx="2371851" cy="216460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1" name="Рисунок 20" descr="C:\Users\Светлана\AppData\Local\Microsoft\Windows\INetCache\Content.Word\IMG_20211221_142053.jpg"/>
          <p:cNvPicPr/>
          <p:nvPr/>
        </p:nvPicPr>
        <p:blipFill>
          <a:blip r:embed="rId4" cstate="print"/>
          <a:srcRect b="5048"/>
          <a:stretch>
            <a:fillRect/>
          </a:stretch>
        </p:blipFill>
        <p:spPr bwMode="auto">
          <a:xfrm>
            <a:off x="428596" y="1000108"/>
            <a:ext cx="2000264" cy="214314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857628"/>
            <a:ext cx="2365910" cy="279097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30946" y="3857628"/>
            <a:ext cx="3785655" cy="271464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929058" y="3214687"/>
            <a:ext cx="4429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«Возложение цветов и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«Бессмертный полк»!»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3174" y="3786190"/>
            <a:ext cx="2294530" cy="277371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643998" cy="100010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Праздник День Победы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группе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857232"/>
            <a:ext cx="3643337" cy="273250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857628"/>
            <a:ext cx="3590816" cy="280757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785794"/>
            <a:ext cx="3524275" cy="264320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3857628"/>
            <a:ext cx="3441705" cy="280406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2857496"/>
            <a:ext cx="1951768" cy="260668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643998" cy="100010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Спортивный праздник к Дню Победы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833755"/>
            <a:ext cx="4113210" cy="302424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772217"/>
            <a:ext cx="4001834" cy="308578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785794"/>
            <a:ext cx="4094163" cy="293791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857233"/>
            <a:ext cx="3925891" cy="294441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79690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Выставки совместного творчества</a:t>
            </a:r>
          </a:p>
        </p:txBody>
      </p:sp>
      <p:pic>
        <p:nvPicPr>
          <p:cNvPr id="4" name="Рисунок 3" descr="C:\Users\Светлана\AppData\Local\Microsoft\Windows\INetCache\Content.Word\IMG_20211207_1043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214422"/>
            <a:ext cx="3055258" cy="2363756"/>
          </a:xfrm>
          <a:prstGeom prst="round2Diag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95516"/>
            <a:ext cx="2143140" cy="286226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1142985"/>
            <a:ext cx="2030100" cy="269975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3714752"/>
            <a:ext cx="2395559" cy="272982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071942"/>
            <a:ext cx="3006724" cy="225410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4143380"/>
            <a:ext cx="2981503" cy="223519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858312" cy="85725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профессионального уровня педагогов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428736"/>
            <a:ext cx="5206818" cy="3786214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715436" cy="157161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форумах, семинарах: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Светлана\Desktop\Новые для Заярной\Семинары -Заярной апрель 2022\Лента С.Н. Сертификат Лучшие практики-городской семина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2357454" cy="3241981"/>
          </a:xfrm>
          <a:prstGeom prst="rect">
            <a:avLst/>
          </a:prstGeom>
          <a:noFill/>
        </p:spPr>
      </p:pic>
      <p:pic>
        <p:nvPicPr>
          <p:cNvPr id="8" name="Picture 4" descr="C:\Users\Светлана\Desktop\Новые для Заярной\Семинары -Заярной апрель 2022\Лента Сертификат-6.10.2021-Конференция Воспитаем здорового..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928670"/>
            <a:ext cx="3130154" cy="2214578"/>
          </a:xfrm>
          <a:prstGeom prst="rect">
            <a:avLst/>
          </a:prstGeom>
          <a:noFill/>
        </p:spPr>
      </p:pic>
      <p:pic>
        <p:nvPicPr>
          <p:cNvPr id="9" name="Picture 3" descr="C:\Users\Светлана\Desktop\Новые для Заярной\Семинары -Заярной апрель 2022\Лента С.Н. Форум 17.12.2021. Воспитаем здорового ребёнк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143380"/>
            <a:ext cx="3143272" cy="2223858"/>
          </a:xfrm>
          <a:prstGeom prst="rect">
            <a:avLst/>
          </a:prstGeom>
          <a:noFill/>
        </p:spPr>
      </p:pic>
      <p:pic>
        <p:nvPicPr>
          <p:cNvPr id="10" name="Picture 5" descr="C:\Users\Светлана\Desktop\Новые для Заярной\Семинары -Заярной апрель 2022\Лента-город.семинар-экол. воспит. через искусств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1000108"/>
            <a:ext cx="2337624" cy="321471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4143380"/>
            <a:ext cx="3314354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472518" cy="1500174"/>
          </a:xfrm>
        </p:spPr>
        <p:txBody>
          <a:bodyPr>
            <a:normAutofit fontScale="90000"/>
          </a:bodyPr>
          <a:lstStyle/>
          <a:p>
            <a:r>
              <a:rPr lang="ru-RU" sz="1200" dirty="0"/>
              <a:t> </a:t>
            </a:r>
            <a:br>
              <a:rPr lang="ru-RU" sz="1200" dirty="0"/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СВОДНАЯ ТАБЛИЦА ОСВОЕНИЯ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АОП ДО ГБДОУ ДЕТСКИЙ САД №35 ПУШКИНСКОГО РАЙОНА САНКТ-ПЕТЕРБУРГА  ПОДГОТОВИТЕЛЬНОЙ К ШКОЛЕ ГРУППЫ ДЛЯ ДЕТЕЙ С ОГРАНИЧЕННЫМИ ВОЗМОЖНОСТЯМИ ЗДОРОВЬЯ  (ТНР)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КОНЕЦ 2021-2022 УЧЕБНОГО ГОД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57224" y="1643050"/>
          <a:ext cx="7715302" cy="4786346"/>
        </p:xfrm>
        <a:graphic>
          <a:graphicData uri="http://schemas.openxmlformats.org/drawingml/2006/table">
            <a:tbl>
              <a:tblPr/>
              <a:tblGrid>
                <a:gridCol w="4879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58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79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886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886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1009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671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8862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862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8793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8793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88624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8862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88694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31163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Образовательные области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Усвоили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Частично усвоили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 усвоили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7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начало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 конец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начало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 конец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начало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 конец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2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2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2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2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222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38227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9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Социально-коммуникативное развитие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261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Познавательное развитие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61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Речевое развитие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4222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Художественно-эстетическое развитие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261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Физическое развитие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2616">
                <a:tc gridSpan="2"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ИТОГ: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791210" algn="l"/>
                        </a:tabLs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0575" algn="l"/>
              </a:tabLst>
            </a:pPr>
            <a:r>
              <a:rPr kumimoji="0" lang="ru-RU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86874" cy="1857364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форумах, семинарах: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РМО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 представлением опыта работы «Реализация современных технологий в коррекционной работе с детьми с ограниченными возможностями здоровья» </a:t>
            </a:r>
            <a:b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Всероссийская научно-практическая конференция</a:t>
            </a:r>
            <a:b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«На пути к безопасной, здоровой и </a:t>
            </a:r>
            <a:r>
              <a:rPr lang="ru-RU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экологичной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школе»: </a:t>
            </a:r>
            <a:r>
              <a:rPr lang="ru-RU" sz="2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https://disk.yandex.ru/d/8c6dbtX51Ia2hA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Светлана\AppData\Local\Microsoft\Windows\INetCache\Content.Word\Screenshot 2021-12-26 at 22-35-42 Росинка Д с 3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85992"/>
            <a:ext cx="3571900" cy="3714776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2357430"/>
            <a:ext cx="4303690" cy="304241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472518" cy="1417638"/>
          </a:xfrm>
        </p:spPr>
        <p:txBody>
          <a:bodyPr>
            <a:normAutofit fontScale="90000"/>
          </a:bodyPr>
          <a:lstStyle/>
          <a:p>
            <a:pPr>
              <a:buFont typeface="Arial" pitchFamily="34" charset="0"/>
              <a:buChar char="•"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Публикации педагогов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Электронная газета ИМЦ Пушкинского района</a:t>
            </a:r>
            <a: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http://pelikan.imc-pr.spb.ru/?page_id=2685 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http://pelikan.imc-pr.spb.ru/?page_id=2994</a:t>
            </a:r>
            <a:r>
              <a:rPr lang="en-US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85926"/>
            <a:ext cx="4318376" cy="3071834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785926"/>
            <a:ext cx="3058786" cy="4696926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786842" cy="172560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педагогов: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/>
              <a:t> 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1.«Музыкально – литературный праздник  «Слёт Василис» к 8 Марта - </a:t>
            </a:r>
            <a:r>
              <a:rPr lang="ru-RU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Медведчикова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А.М , Лента С.Н., Сухова Г.А.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Конспект НОД «Ю.А. Гагарин – первый космонавт» - Лента С.Н.</a:t>
            </a:r>
            <a:b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3. Конспект НОД  по аппликации -Сухова Г.А.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071678"/>
            <a:ext cx="3905248" cy="255256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4143379"/>
            <a:ext cx="3365099" cy="256080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2071678"/>
            <a:ext cx="3402620" cy="241204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214818"/>
            <a:ext cx="3357586" cy="251714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E546713-083E-4D62-97BF-479E840E5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1071546"/>
            <a:ext cx="3275856" cy="2456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3175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3DC7DA7-C729-4656-B335-EDB3058C3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3570" y="1000108"/>
            <a:ext cx="2283718" cy="3044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3175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84ACE81-8E90-483E-A6CE-72EC60408B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5" t="1659" r="21091" b="12293"/>
          <a:stretch/>
        </p:blipFill>
        <p:spPr>
          <a:xfrm>
            <a:off x="5235352" y="4000504"/>
            <a:ext cx="2789611" cy="2547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3175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F578928-62ED-4E41-B472-09C93173BC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71" r="16401" b="6951"/>
          <a:stretch/>
        </p:blipFill>
        <p:spPr>
          <a:xfrm>
            <a:off x="1714480" y="3357562"/>
            <a:ext cx="2516131" cy="3337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3175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85918" y="0"/>
            <a:ext cx="55721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НОД: аппликация 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«Полёт на ракете»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836834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786842" cy="100010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Взаимодействие со специалистами: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утренники, праздники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b="13684"/>
          <a:stretch>
            <a:fillRect/>
          </a:stretch>
        </p:blipFill>
        <p:spPr bwMode="auto">
          <a:xfrm>
            <a:off x="4857752" y="1071546"/>
            <a:ext cx="4000496" cy="252664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928670"/>
            <a:ext cx="4000528" cy="238424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/>
          <a:srcRect t="4981"/>
          <a:stretch>
            <a:fillRect/>
          </a:stretch>
        </p:blipFill>
        <p:spPr bwMode="auto">
          <a:xfrm>
            <a:off x="5063980" y="3929066"/>
            <a:ext cx="3815212" cy="264320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5"/>
          <a:srcRect b="5455"/>
          <a:stretch>
            <a:fillRect/>
          </a:stretch>
        </p:blipFill>
        <p:spPr bwMode="auto">
          <a:xfrm>
            <a:off x="285720" y="3929066"/>
            <a:ext cx="3828344" cy="271464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2714620"/>
            <a:ext cx="2873391" cy="232454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543824" cy="51115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Досуги, развлечения, тематические дни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 b="9103"/>
          <a:stretch>
            <a:fillRect/>
          </a:stretch>
        </p:blipFill>
        <p:spPr bwMode="auto">
          <a:xfrm>
            <a:off x="5286380" y="952022"/>
            <a:ext cx="3625845" cy="240554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0"/>
            <a:ext cx="3430447" cy="257176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071942"/>
            <a:ext cx="3786214" cy="261708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 l="6289" t="4239" r="8805" b="6735"/>
          <a:stretch>
            <a:fillRect/>
          </a:stretch>
        </p:blipFill>
        <p:spPr bwMode="auto">
          <a:xfrm>
            <a:off x="5500694" y="4000504"/>
            <a:ext cx="3429024" cy="266699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2428868"/>
            <a:ext cx="2794645" cy="227267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9144064" cy="57148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оффлайн</a:t>
            </a: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онлай</a:t>
            </a:r>
            <a:r>
              <a:rPr lang="ru-RU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3786190"/>
            <a:ext cx="2357454" cy="284316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857232"/>
            <a:ext cx="2109807" cy="281774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1071546"/>
            <a:ext cx="2351691" cy="271146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 b="5068"/>
          <a:stretch>
            <a:fillRect/>
          </a:stretch>
        </p:blipFill>
        <p:spPr bwMode="auto">
          <a:xfrm>
            <a:off x="2786050" y="1142983"/>
            <a:ext cx="3683518" cy="262263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4000504"/>
            <a:ext cx="2420954" cy="2365358"/>
          </a:xfrm>
          <a:prstGeom prst="round2Diag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22" y="4071942"/>
            <a:ext cx="2895596" cy="2370570"/>
          </a:xfrm>
          <a:prstGeom prst="round2Diag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86834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Субботник по благоустройству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714620"/>
            <a:ext cx="2503604" cy="334368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214422"/>
            <a:ext cx="3643338" cy="272797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3214686"/>
            <a:ext cx="3416300" cy="29718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358246" cy="100013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 свиданья, детский сад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14422"/>
            <a:ext cx="7215238" cy="540918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857356" y="3286124"/>
          <a:ext cx="5999506" cy="3209023"/>
        </p:xfrm>
        <a:graphic>
          <a:graphicData uri="http://schemas.openxmlformats.org/drawingml/2006/table">
            <a:tbl>
              <a:tblPr/>
              <a:tblGrid>
                <a:gridCol w="21654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19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20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215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Уровни/        результат</a:t>
                      </a:r>
                      <a:endParaRPr lang="ru-RU" sz="2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Начало </a:t>
                      </a:r>
                      <a:r>
                        <a:rPr lang="ru-RU" sz="2000" b="1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г.</a:t>
                      </a:r>
                      <a:endParaRPr lang="ru-RU" sz="2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  человек</a:t>
                      </a:r>
                      <a:endParaRPr lang="ru-RU" sz="2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Конец </a:t>
                      </a:r>
                      <a:r>
                        <a:rPr lang="ru-RU" sz="2000" b="1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2000" b="1" baseline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</a:t>
                      </a:r>
                      <a:endParaRPr lang="ru-RU" sz="2000" b="1" dirty="0" smtClean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r>
                        <a:rPr lang="ru-RU" sz="20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  <a:endParaRPr lang="ru-RU" sz="2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65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Усвоили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(27%)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 (92%)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65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Частично усвоили</a:t>
                      </a:r>
                      <a:endParaRPr lang="ru-RU" sz="2000" b="1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 (68%)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(8%)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65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 усвоили</a:t>
                      </a:r>
                      <a:endParaRPr lang="ru-RU" sz="2000" b="1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(5%)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 (0%)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58204" cy="2357454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результатам проведенного обследования, было выявлено, что на конец учебного года в группе </a:t>
            </a:r>
            <a:r>
              <a:rPr lang="ru-RU" sz="1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0% обучающихся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которые </a:t>
            </a:r>
            <a:r>
              <a:rPr lang="ru-RU" sz="1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  усвоили программу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Усвоили программу 92 % обучающихся -  11 челове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к. </a:t>
            </a:r>
            <a:r>
              <a:rPr lang="ru-RU" sz="1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Частично усвоили программу  1 человек – 8% обучающихся группы.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Этот процент обучающихся складывается частично из показателей по социально-коммуникативному и физическому развитию в связи с поведенческими и особенностями и физическими характеристиками отдельных воспитанников.</a:t>
            </a:r>
            <a:r>
              <a:rPr lang="ru-RU" sz="1800" b="1" dirty="0"/>
              <a:t/>
            </a:r>
            <a:br>
              <a:rPr lang="ru-RU" sz="1800" b="1" dirty="0"/>
            </a:br>
            <a:endParaRPr lang="ru-RU" sz="1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642910" y="857232"/>
          <a:ext cx="7786742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214282" y="857232"/>
          <a:ext cx="8715436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Здоровьесбережение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дошкольников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1"/>
            <a:ext cx="3500462" cy="262534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3082" y="1214422"/>
            <a:ext cx="4055792" cy="242889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786190"/>
            <a:ext cx="3921946" cy="2736242"/>
          </a:xfrm>
          <a:prstGeom prst="round2DiagRect">
            <a:avLst/>
          </a:prstGeom>
          <a:noFill/>
          <a:ln w="19050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3857627"/>
            <a:ext cx="3571900" cy="267448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5357850" cy="71438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РППС группы «Росинка»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6344" y="1071546"/>
            <a:ext cx="1932340" cy="257176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42983"/>
            <a:ext cx="3071834" cy="223406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3786190"/>
            <a:ext cx="3599295" cy="250033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0928" y="1285860"/>
            <a:ext cx="3229182" cy="200026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3500438"/>
            <a:ext cx="2163290" cy="282805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0842" y="3643314"/>
            <a:ext cx="2314569" cy="275543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9001156" cy="107157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Годовая задача: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«День народного единства», выставка 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«Герои прошлого и современности», «Космическая неделя»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1643050"/>
            <a:ext cx="2578096" cy="193276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357298"/>
            <a:ext cx="2973392" cy="239311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500174"/>
            <a:ext cx="2792007" cy="223360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4000504"/>
            <a:ext cx="2876876" cy="249554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2" name="Рисунок 11" descr="F:\Скриншоты Контакта с родителями\Screenshot 2021-11-10 at 15-52-06 Росинка Д с 35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4000504"/>
            <a:ext cx="4000528" cy="247695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142984"/>
            <a:ext cx="3692530" cy="252597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715404" cy="100013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РМО: «Интерактивное представление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«Диалог с мамой»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3643338" cy="257769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714752"/>
            <a:ext cx="3540112" cy="265508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857628"/>
            <a:ext cx="3929090" cy="25094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 l="15987" r="6744"/>
          <a:stretch>
            <a:fillRect/>
          </a:stretch>
        </p:blipFill>
        <p:spPr bwMode="auto">
          <a:xfrm>
            <a:off x="3500430" y="2643182"/>
            <a:ext cx="2211990" cy="225279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1385</TotalTime>
  <Words>478</Words>
  <Application>Microsoft Office PowerPoint</Application>
  <PresentationFormat>Экран (4:3)</PresentationFormat>
  <Paragraphs>209</Paragraphs>
  <Slides>28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Государственное бюджетное дошкольное образовательное учреждение детский сад №35 Пушкинского района Санкт-Петербурга</vt:lpstr>
      <vt:lpstr>  СВОДНАЯ ТАБЛИЦА ОСВОЕНИЯ АОП ДО ГБДОУ ДЕТСКИЙ САД №35 ПУШКИНСКОГО РАЙОНА САНКТ-ПЕТЕРБУРГА  ПОДГОТОВИТЕЛЬНОЙ К ШКОЛЕ ГРУППЫ ДЛЯ ДЕТЕЙ С ОГРАНИЧЕННЫМИ ВОЗМОЖНОСТЯМИ ЗДОРОВЬЯ  (ТНР)  НА КОНЕЦ 2021-2022 УЧЕБНОГО ГОДА </vt:lpstr>
      <vt:lpstr>По результатам проведенного обследования, было выявлено, что на конец учебного года в группе 0% обучающихся, которые не   усвоили программу.  Усвоили программу 92 % обучающихся -  11 человек. Частично усвоили программу  1 человек – 8% обучающихся группы. Этот процент обучающихся складывается частично из показателей по социально-коммуникативному и физическому развитию в связи с поведенческими и особенностями и физическими характеристиками отдельных воспитанников. </vt:lpstr>
      <vt:lpstr>Слайд 4</vt:lpstr>
      <vt:lpstr>Слайд 5</vt:lpstr>
      <vt:lpstr>Здоровьесбережение дошкольников</vt:lpstr>
      <vt:lpstr>РППС группы «Росинка»</vt:lpstr>
      <vt:lpstr>Годовая задача:  «День народного единства», выставка «Герои прошлого и современности», «Космическая неделя»</vt:lpstr>
      <vt:lpstr>РМО: «Интерактивное представление  «Диалог с мамой»</vt:lpstr>
      <vt:lpstr>Участие в социально-общественной жизни: победы в конкурсах</vt:lpstr>
      <vt:lpstr>Участие в конкурсах и фестивалях:</vt:lpstr>
      <vt:lpstr>Участие в акциях по ПДДТТ:</vt:lpstr>
      <vt:lpstr>Экологические акции:</vt:lpstr>
      <vt:lpstr>Нравственно-патриотические акции:</vt:lpstr>
      <vt:lpstr>Праздник День Победы в группе</vt:lpstr>
      <vt:lpstr>Спортивный праздник к Дню Победы</vt:lpstr>
      <vt:lpstr>Выставки совместного творчества</vt:lpstr>
      <vt:lpstr>Повышение профессионального уровня педагогов</vt:lpstr>
      <vt:lpstr>Участие в форумах, семинарах: </vt:lpstr>
      <vt:lpstr> Участие в форумах, семинарах: 1.РМО с представлением опыта работы «Реализация современных технологий в коррекционной работе с детьми с ограниченными возможностями здоровья»  2. Всероссийская научно-практическая конференция  «На пути к безопасной, здоровой и экологичной школе»: https://disk.yandex.ru/d/8c6dbtX51Ia2hA</vt:lpstr>
      <vt:lpstr>  Публикации педагогов Электронная газета ИМЦ Пушкинского района:  http://pelikan.imc-pr.spb.ru/?page_id=2685 ,  http://pelikan.imc-pr.spb.ru/?page_id=2994  </vt:lpstr>
      <vt:lpstr>  Инновационная деятельность педагогов:  1.«Музыкально – литературный праздник  «Слёт Василис» к 8 Марта - Медведчикова А.М , Лента С.Н., Сухова Г.А.  2. Конспект НОД «Ю.А. Гагарин – первый космонавт» - Лента С.Н.  3. Конспект НОД  по аппликации -Сухова Г.А.   </vt:lpstr>
      <vt:lpstr>Слайд 23</vt:lpstr>
      <vt:lpstr>Взаимодействие со специалистами: утренники, праздники</vt:lpstr>
      <vt:lpstr>Досуги, развлечения, тематические дни</vt:lpstr>
      <vt:lpstr> Работа с родителями:  оффлайн и онлайн</vt:lpstr>
      <vt:lpstr>Субботник по благоустройству</vt:lpstr>
      <vt:lpstr>До свиданья, детский сад!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дошкольное образовательное учреждение детский сад</dc:title>
  <dc:creator>Звёздочки</dc:creator>
  <cp:lastModifiedBy>Звёздочки</cp:lastModifiedBy>
  <cp:revision>105</cp:revision>
  <dcterms:created xsi:type="dcterms:W3CDTF">2021-05-14T11:54:06Z</dcterms:created>
  <dcterms:modified xsi:type="dcterms:W3CDTF">2022-05-23T09:02:40Z</dcterms:modified>
</cp:coreProperties>
</file>