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72" r:id="rId3"/>
    <p:sldId id="276" r:id="rId4"/>
    <p:sldId id="275" r:id="rId5"/>
    <p:sldId id="274" r:id="rId6"/>
    <p:sldId id="258" r:id="rId7"/>
    <p:sldId id="263" r:id="rId8"/>
    <p:sldId id="267" r:id="rId9"/>
    <p:sldId id="268" r:id="rId10"/>
    <p:sldId id="270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E0D2ED-972F-4667-B717-61912F10F1AA}">
          <p14:sldIdLst/>
        </p14:section>
        <p14:section name="Раздел без заголовка" id="{4F4549C7-5189-479D-8DDB-9A186A916B92}">
          <p14:sldIdLst>
            <p14:sldId id="264"/>
            <p14:sldId id="272"/>
            <p14:sldId id="276"/>
            <p14:sldId id="275"/>
            <p14:sldId id="274"/>
            <p14:sldId id="258"/>
            <p14:sldId id="263"/>
            <p14:sldId id="267"/>
            <p14:sldId id="268"/>
            <p14:sldId id="270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33FF"/>
    <a:srgbClr val="210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>
      <p:cViewPr>
        <p:scale>
          <a:sx n="82" d="100"/>
          <a:sy n="82" d="100"/>
        </p:scale>
        <p:origin x="-94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усвоили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усвоили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0.93</c:v>
                </c:pt>
                <c:pt idx="1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Усвоили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 formatCode="General">
                  <c:v>0</c:v>
                </c:pt>
                <c:pt idx="1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36160"/>
        <c:axId val="42254336"/>
      </c:barChart>
      <c:catAx>
        <c:axId val="42236160"/>
        <c:scaling>
          <c:orientation val="minMax"/>
        </c:scaling>
        <c:delete val="0"/>
        <c:axPos val="b"/>
        <c:majorTickMark val="out"/>
        <c:minorTickMark val="none"/>
        <c:tickLblPos val="nextTo"/>
        <c:crossAx val="42254336"/>
        <c:crosses val="autoZero"/>
        <c:auto val="1"/>
        <c:lblAlgn val="ctr"/>
        <c:lblOffset val="100"/>
        <c:noMultiLvlLbl val="0"/>
      </c:catAx>
      <c:valAx>
        <c:axId val="42254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2236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№35 Пушкинского района 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 algn="ctr"/>
            <a:endParaRPr lang="ru-RU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</a:p>
          <a:p>
            <a:pPr algn="ctr"/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подготовительной к школе </a:t>
            </a:r>
            <a:r>
              <a:rPr lang="ru-RU" sz="2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</a:p>
          <a:p>
            <a:pPr algn="ctr"/>
            <a:r>
              <a:rPr lang="ru-RU" sz="2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компенсирующей направленности </a:t>
            </a:r>
          </a:p>
          <a:p>
            <a:pPr algn="ctr"/>
            <a:r>
              <a:rPr lang="ru-RU" sz="2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для детей с ТНР </a:t>
            </a: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«Родничок» </a:t>
            </a:r>
            <a:endParaRPr lang="ru-RU" sz="24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24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</a:p>
          <a:p>
            <a:pPr algn="ctr"/>
            <a:endParaRPr lang="ru-RU" sz="24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algn="ctr"/>
            <a:r>
              <a:rPr lang="ru-RU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dirty="0" smtClean="0">
                <a:solidFill>
                  <a:srgbClr val="003366"/>
                </a:solidFill>
                <a:cs typeface="Times New Roman" pitchFamily="18" charset="0"/>
              </a:rPr>
              <a:t>Воспитатели: </a:t>
            </a:r>
            <a:r>
              <a:rPr lang="ru-RU" dirty="0" err="1" smtClean="0">
                <a:solidFill>
                  <a:srgbClr val="003366"/>
                </a:solidFill>
                <a:cs typeface="Times New Roman" pitchFamily="18" charset="0"/>
              </a:rPr>
              <a:t>Шклярук</a:t>
            </a:r>
            <a:r>
              <a:rPr lang="ru-RU" dirty="0" smtClean="0">
                <a:solidFill>
                  <a:srgbClr val="003366"/>
                </a:solidFill>
                <a:cs typeface="Times New Roman" pitchFamily="18" charset="0"/>
              </a:rPr>
              <a:t> И. А.</a:t>
            </a:r>
          </a:p>
          <a:p>
            <a:pPr algn="ctr"/>
            <a:r>
              <a:rPr lang="ru-RU" dirty="0" smtClean="0">
                <a:solidFill>
                  <a:srgbClr val="003366"/>
                </a:solidFill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dirty="0" err="1" smtClean="0">
                <a:solidFill>
                  <a:srgbClr val="003366"/>
                </a:solidFill>
                <a:cs typeface="Times New Roman" pitchFamily="18" charset="0"/>
              </a:rPr>
              <a:t>Карабешкина</a:t>
            </a:r>
            <a:r>
              <a:rPr lang="ru-RU" dirty="0" smtClean="0">
                <a:solidFill>
                  <a:srgbClr val="003366"/>
                </a:solidFill>
                <a:cs typeface="Times New Roman" pitchFamily="18" charset="0"/>
              </a:rPr>
              <a:t> Г. А.</a:t>
            </a:r>
          </a:p>
        </p:txBody>
      </p:sp>
    </p:spTree>
    <p:extLst>
      <p:ext uri="{BB962C8B-B14F-4D97-AF65-F5344CB8AC3E}">
        <p14:creationId xmlns:p14="http://schemas.microsoft.com/office/powerpoint/2010/main" val="7143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6508"/>
            <a:ext cx="3956529" cy="557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Родничок\Desktop\Публикации  Шклярук\Шклярук Публикация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1096508"/>
            <a:ext cx="3942799" cy="557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3828" y="42811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>Публикации</a:t>
            </a:r>
            <a:endParaRPr lang="ru-RU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7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2700012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634795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25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1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СВОДНАЯ ТАБЛИЦА </a:t>
            </a:r>
            <a:r>
              <a:rPr lang="ru-RU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ОСВОЕНИЯ АДАПТИРОВАННОЙ </a:t>
            </a:r>
            <a:r>
              <a:rPr lang="ru-RU" sz="1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ДОШКОЛЬНОГО </a:t>
            </a:r>
            <a:r>
              <a:rPr lang="ru-RU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ДЕТЕЙ С ОГРАНИЧЕННЫМИ ВОЗМОЖНОСТЯМИ ЗДОРОВЬЯ  (ТЯЖЕЛЫЕ НАРУШЕНИЯ РЕЧИ) </a:t>
            </a:r>
            <a:br>
              <a:rPr lang="ru-RU" sz="1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r>
              <a:rPr lang="ru-RU" sz="1400" dirty="0">
                <a:solidFill>
                  <a:srgbClr val="003366"/>
                </a:solidFill>
                <a:latin typeface="Calibri"/>
              </a:rPr>
              <a:t/>
            </a:r>
            <a:br>
              <a:rPr lang="ru-RU" sz="1400" dirty="0">
                <a:solidFill>
                  <a:srgbClr val="003366"/>
                </a:solidFill>
                <a:latin typeface="Calibri"/>
              </a:rPr>
            </a:br>
            <a:endParaRPr lang="ru-RU" sz="1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798415"/>
              </p:ext>
            </p:extLst>
          </p:nvPr>
        </p:nvGraphicFramePr>
        <p:xfrm>
          <a:off x="2123728" y="2564904"/>
          <a:ext cx="4824536" cy="29438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17532"/>
                <a:gridCol w="1553502"/>
                <a:gridCol w="1553502"/>
              </a:tblGrid>
              <a:tr h="8937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Уровни/результат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Начало уч.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Конец уч. г.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Усвоили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4чел. (28%)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Частично усвоили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 чел. (93%)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9чел. (65%)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 усвоили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1чел. (7%)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1чел. (7%)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7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33901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58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1216"/>
            <a:ext cx="3816424" cy="2962606"/>
          </a:xfrm>
          <a:prstGeom prst="rect">
            <a:avLst/>
          </a:prstGeom>
        </p:spPr>
      </p:pic>
      <p:pic>
        <p:nvPicPr>
          <p:cNvPr id="9" name="Picture 3" descr="C:\Users\Родничок\Documents\Праздник осени 21\Приключения Чиполино-осень-2021\WhatsApp Image 2021-10-15 at 10.24.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7" y="1142032"/>
            <a:ext cx="3949177" cy="23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26064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>     Праздники</a:t>
            </a:r>
            <a:endParaRPr lang="ru-RU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73174"/>
            <a:ext cx="3688268" cy="293715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42475"/>
            <a:ext cx="3491880" cy="23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58">
        <p:split orient="vert"/>
      </p:transition>
    </mc:Choice>
    <mc:Fallback xmlns="">
      <p:transition spd="slow" advTm="555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945213" y="348213"/>
            <a:ext cx="285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>Участие в акциях</a:t>
            </a:r>
            <a:endParaRPr lang="ru-RU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9551"/>
            <a:ext cx="4206299" cy="265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42204"/>
            <a:ext cx="3834898" cy="2803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88" y="3772723"/>
            <a:ext cx="2062206" cy="2856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48" y="965847"/>
            <a:ext cx="3476876" cy="26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Родничок\Desktop\Публикации  Шклярук\Шклярук Мастер класс 28.02.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3816424" cy="54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3685" y="431086"/>
            <a:ext cx="268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>Мастер - классы</a:t>
            </a:r>
            <a:endParaRPr lang="ru-RU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Родничок\Desktop\Публикации  Шклярук\Шклярук Семинар 9.11.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77172"/>
            <a:ext cx="3954504" cy="55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359078"/>
            <a:ext cx="446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>Выступления на семинарах </a:t>
            </a:r>
            <a:endParaRPr lang="ru-RU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7" name="Picture 2" descr="F:\ддд\1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1" y="1094200"/>
            <a:ext cx="3963449" cy="56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8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3285" y="160048"/>
            <a:ext cx="5976665" cy="6766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Выступления на семинарах </a:t>
            </a:r>
          </a:p>
        </p:txBody>
      </p:sp>
      <p:pic>
        <p:nvPicPr>
          <p:cNvPr id="1027" name="Picture 3" descr="F:\ддд\24.04 сетификат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37" y="836712"/>
            <a:ext cx="3969354" cy="56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Родничок\Desktop\Публикации  Шклярук\Шклярук Семинар 7.10.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0" y="836712"/>
            <a:ext cx="3969807" cy="56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6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4" name="Picture 2" descr="C:\Users\Родничок\Desktop\Публикации  Шклярук\Шклярук Конференция 14.03.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1792"/>
            <a:ext cx="3888432" cy="55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одничок\Desktop\Публикации  Шклярук\Шклярук Конференция 28.10.21_page-000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91800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36958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>Участие в конференциях</a:t>
            </a:r>
            <a:endParaRPr lang="ru-RU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68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0">
      <a:dk1>
        <a:srgbClr val="0095CE"/>
      </a:dk1>
      <a:lt1>
        <a:srgbClr val="DEF6FF"/>
      </a:lt1>
      <a:dk2>
        <a:srgbClr val="00A0DE"/>
      </a:dk2>
      <a:lt2>
        <a:srgbClr val="00A0DE"/>
      </a:lt2>
      <a:accent1>
        <a:srgbClr val="ADE8FF"/>
      </a:accent1>
      <a:accent2>
        <a:srgbClr val="9DE4FF"/>
      </a:accent2>
      <a:accent3>
        <a:srgbClr val="BEEDFF"/>
      </a:accent3>
      <a:accent4>
        <a:srgbClr val="BEEDFF"/>
      </a:accent4>
      <a:accent5>
        <a:srgbClr val="DEF6FF"/>
      </a:accent5>
      <a:accent6>
        <a:srgbClr val="91E0FF"/>
      </a:accent6>
      <a:hlink>
        <a:srgbClr val="004A67"/>
      </a:hlink>
      <a:folHlink>
        <a:srgbClr val="004A6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801</TotalTime>
  <Words>135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СВОДНАЯ ТАБЛИЦА ОСВОЕНИЯ АДАПТИРОВАННОЙ ОБРАЗОВАТЕЛЬНОЙ ПРОГРАММЫ ДОШКОЛЬНОГО ДЛЯ ДЕТЕЙ С ОГРАНИЧЕННЫМИ ВОЗМОЖНОСТЯМИ ЗДОРОВЬЯ  (ТЯЖЕЛЫЕ НАРУШЕНИЯ РЕЧИ)   2021-2022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Выступления на семинарах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Windows User</cp:lastModifiedBy>
  <cp:revision>94</cp:revision>
  <dcterms:created xsi:type="dcterms:W3CDTF">2014-10-20T17:47:28Z</dcterms:created>
  <dcterms:modified xsi:type="dcterms:W3CDTF">2022-05-25T11:05:41Z</dcterms:modified>
</cp:coreProperties>
</file>