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02" r:id="rId4"/>
    <p:sldId id="264" r:id="rId5"/>
    <p:sldId id="265" r:id="rId6"/>
    <p:sldId id="311" r:id="rId7"/>
    <p:sldId id="300" r:id="rId8"/>
    <p:sldId id="312" r:id="rId9"/>
    <p:sldId id="313" r:id="rId10"/>
    <p:sldId id="279" r:id="rId11"/>
    <p:sldId id="280" r:id="rId12"/>
    <p:sldId id="310" r:id="rId13"/>
    <p:sldId id="309" r:id="rId14"/>
    <p:sldId id="303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094504119425936E-2"/>
          <c:y val="7.0548685804936923E-2"/>
          <c:w val="0.82205343474077264"/>
          <c:h val="0.83290745472725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усвоили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начало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9-4DC3-B2DD-60689B69E1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усвоили частично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начало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F9-4DC3-B2DD-60689B69E1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усвоили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начало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F9-4DC3-B2DD-60689B69E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85248"/>
        <c:axId val="185319808"/>
      </c:barChart>
      <c:catAx>
        <c:axId val="185285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5319808"/>
        <c:crosses val="autoZero"/>
        <c:auto val="1"/>
        <c:lblAlgn val="ctr"/>
        <c:lblOffset val="100"/>
        <c:noMultiLvlLbl val="0"/>
      </c:catAx>
      <c:valAx>
        <c:axId val="18531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285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86921133056779"/>
          <c:y val="0.95218360750614273"/>
          <c:w val="0.84130788669432466"/>
          <c:h val="4.7816392493857433E-2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094504119425936E-2"/>
          <c:y val="7.0548685804936923E-2"/>
          <c:w val="0.82205343474077264"/>
          <c:h val="0.83290745472725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усвоили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3-4625-BF86-BD2B8C3B2C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усвоили частично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3-4625-BF86-BD2B8C3B2C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усвоили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23-4625-BF86-BD2B8C3B2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85248"/>
        <c:axId val="185319808"/>
      </c:barChart>
      <c:catAx>
        <c:axId val="185285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5319808"/>
        <c:crosses val="autoZero"/>
        <c:auto val="1"/>
        <c:lblAlgn val="ctr"/>
        <c:lblOffset val="100"/>
        <c:noMultiLvlLbl val="0"/>
      </c:catAx>
      <c:valAx>
        <c:axId val="18531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285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86921133056779"/>
          <c:y val="0.95218360750614273"/>
          <c:w val="0.84130788669432466"/>
          <c:h val="4.7816392493857433E-2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BECD1-9E3F-4B25-8F9D-549A9F2E225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89C4-947D-4ECD-94E4-FCBE53630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1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89C4-947D-4ECD-94E4-FCBE536308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6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8E9-20F3-43F5-8888-B8FBD4CB2F17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5EE4-4390-409A-BCC7-7C48A67A0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85680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8E9-20F3-43F5-8888-B8FBD4CB2F17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5EE4-4390-409A-BCC7-7C48A67A0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450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8E9-20F3-43F5-8888-B8FBD4CB2F17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5EE4-4390-409A-BCC7-7C48A67A0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17471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8A9A-D72D-4A91-91C7-FA06D42487D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4780-4841-4FD5-96FD-B8454B1DFC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69848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8A9A-D72D-4A91-91C7-FA06D42487D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4780-4841-4FD5-96FD-B8454B1DFC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24822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8A9A-D72D-4A91-91C7-FA06D42487D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4780-4841-4FD5-96FD-B8454B1DFC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14285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8A9A-D72D-4A91-91C7-FA06D42487D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4780-4841-4FD5-96FD-B8454B1DFC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26751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8A9A-D72D-4A91-91C7-FA06D42487D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4780-4841-4FD5-96FD-B8454B1DFC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74245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8A9A-D72D-4A91-91C7-FA06D42487D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4780-4841-4FD5-96FD-B8454B1DFC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48036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8A9A-D72D-4A91-91C7-FA06D42487D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4780-4841-4FD5-96FD-B8454B1DFC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60988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8A9A-D72D-4A91-91C7-FA06D42487D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4780-4841-4FD5-96FD-B8454B1DFC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35850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8E9-20F3-43F5-8888-B8FBD4CB2F17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5EE4-4390-409A-BCC7-7C48A67A0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81053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8A9A-D72D-4A91-91C7-FA06D42487D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4780-4841-4FD5-96FD-B8454B1DFC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89279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8A9A-D72D-4A91-91C7-FA06D42487D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4780-4841-4FD5-96FD-B8454B1DFC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09644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8A9A-D72D-4A91-91C7-FA06D42487D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4780-4841-4FD5-96FD-B8454B1DFC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07101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2" y="1380071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4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0" y="5883278"/>
            <a:ext cx="3243033" cy="365125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5879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4" y="5867134"/>
            <a:ext cx="413375" cy="365125"/>
          </a:xfrm>
        </p:spPr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4739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5827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685803"/>
            <a:ext cx="7514035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6" y="2667002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4159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7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011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0146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9237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8E9-20F3-43F5-8888-B8FBD4CB2F17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5EE4-4390-409A-BCC7-7C48A67A0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311341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6" y="685799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5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2293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2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7980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5907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923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0" y="685800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0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1498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7009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0" y="685800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1372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2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1646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5091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3" y="685800"/>
            <a:ext cx="1327777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5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0312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8E9-20F3-43F5-8888-B8FBD4CB2F17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5EE4-4390-409A-BCC7-7C48A67A0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51358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8E9-20F3-43F5-8888-B8FBD4CB2F17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5EE4-4390-409A-BCC7-7C48A67A0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6664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8E9-20F3-43F5-8888-B8FBD4CB2F17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5EE4-4390-409A-BCC7-7C48A67A0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16681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8E9-20F3-43F5-8888-B8FBD4CB2F17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5EE4-4390-409A-BCC7-7C48A67A0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45840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8E9-20F3-43F5-8888-B8FBD4CB2F17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5EE4-4390-409A-BCC7-7C48A67A0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0264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8E9-20F3-43F5-8888-B8FBD4CB2F17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5EE4-4390-409A-BCC7-7C48A67A0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15589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58E9-20F3-43F5-8888-B8FBD4CB2F17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85EE4-4390-409A-BCC7-7C48A67A06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588A9A-D72D-4A91-91C7-FA06D42487D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B24780-4841-4FD5-96FD-B8454B1DFC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5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6000">
    <p:pull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0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3" y="685803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2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8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8E904A-521B-4851-8B56-355DB2A3F22D}" type="datetimeFigureOut">
              <a:rPr lang="ru-RU" smtClean="0">
                <a:solidFill>
                  <a:prstClr val="black"/>
                </a:solidFill>
              </a:rPr>
              <a:pPr/>
              <a:t>26.05.2022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1" y="5883278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4" y="5883278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C9C604-A5F1-4D0A-B1BA-8127D38DD9E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advClick="0" advTm="5000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АНЯ\разные картинки\открытки и фоны\2edddb366b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" y="-3089"/>
            <a:ext cx="9107968" cy="68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034" y="42205"/>
            <a:ext cx="40319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7FD13B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ГБДОУ №35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noProof="0" dirty="0" smtClean="0">
                <a:ln w="1905"/>
                <a:solidFill>
                  <a:srgbClr val="7FD13B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7FD13B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ПУШКИНСКОГО РАЙОНА</a:t>
            </a:r>
            <a:r>
              <a:rPr kumimoji="0" lang="ru-RU" sz="2000" b="1" i="0" u="none" strike="noStrike" kern="0" cap="none" spc="0" normalizeH="0" noProof="0" dirty="0" smtClean="0">
                <a:ln w="1905"/>
                <a:solidFill>
                  <a:srgbClr val="7FD13B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ln w="1905"/>
                <a:solidFill>
                  <a:srgbClr val="7FD13B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Г.САНКТ-ПЕТЕРБУРГ</a:t>
            </a:r>
            <a:endParaRPr kumimoji="0" lang="ru-RU" sz="2000" b="1" i="0" u="none" strike="noStrike" kern="0" cap="none" spc="0" normalizeH="0" baseline="0" noProof="0" dirty="0" smtClean="0">
              <a:ln w="1905"/>
              <a:solidFill>
                <a:srgbClr val="7FD13B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35761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Годовой отчет </a:t>
            </a:r>
            <a:br>
              <a:rPr kumimoji="0" lang="ru-RU" sz="3600" b="1" i="0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по реализации рабочей</a:t>
            </a:r>
            <a:r>
              <a:rPr kumimoji="0" lang="ru-RU" sz="3600" b="1" i="0" u="none" strike="noStrike" kern="0" cap="none" spc="0" normalizeH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программы</a:t>
            </a:r>
            <a:br>
              <a:rPr kumimoji="0" lang="ru-RU" sz="3600" b="1" i="0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 в Первой младшей группе «Лучики»</a:t>
            </a:r>
            <a:br>
              <a:rPr kumimoji="0" lang="ru-RU" sz="3600" b="1" i="0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 за 2021-2022 г.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5178947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7806" y="35449"/>
            <a:ext cx="43849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с родителями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08" y="476672"/>
            <a:ext cx="8573046" cy="175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 была создана информационная группа в соцсети, где родители получали фотоотчёты о жизни детей в группе, задавали вопросы об образовательном процессе, получали индивидуальные консультации по интересующим их вопросам, предлагали помощь воспитателям, делились нужной информацией друг с другом.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активно участвовали в предлагаемых мероприятиях, создавали поделки с детьми, участвовали в субботниках, помогали пополнять развивающую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2218908"/>
            <a:ext cx="2360098" cy="314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04" y="4149080"/>
            <a:ext cx="2031690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94" y="2254606"/>
            <a:ext cx="2257720" cy="301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17" y="3692279"/>
            <a:ext cx="2270915" cy="302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7585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 rot="10800000" flipV="1">
            <a:off x="179512" y="-387424"/>
            <a:ext cx="8879680" cy="31504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ct val="20000"/>
              </a:spcBef>
              <a:spcAft>
                <a:spcPts val="600"/>
              </a:spcAft>
            </a:pPr>
            <a:r>
              <a:rPr lang="ru-RU" sz="2200" b="1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группе установлена доброжелательная, доверительная атмосфера, дети охотно ходят в детский сад, с удовольствием контактируют с воспитателями и сверстниками. Дети умеют играть без конфликтных ситуаций, но если такие возникают, умеют их решать. Они отзывчивы, готовы прийти на помощь товарищу, соблюдают элементарные правила вежливости.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79512" y="5157192"/>
            <a:ext cx="8856984" cy="1335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Таким образом, мы можем сказать, что поставленные в начале учебного года образовательно-воспитательные задачи выполнены, цели достигнуты.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211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doshkolnoe-obrazovanie/Nravstvenno-patrioticheskoe-vospitanie-doshkolnikov/0015-015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48524"/>
      </p:ext>
    </p:extLst>
  </p:cSld>
  <p:clrMapOvr>
    <a:masterClrMapping/>
  </p:clrMapOvr>
  <p:transition spd="med" advClick="0" advTm="11366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3833" y="402937"/>
            <a:ext cx="53900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Характеристика </a:t>
            </a:r>
            <a:r>
              <a:rPr lang="ru-RU" sz="28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мл. </a:t>
            </a:r>
            <a:r>
              <a:rPr lang="ru-RU" sz="2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группы:</a:t>
            </a:r>
            <a:endParaRPr lang="ru-RU" sz="2800" b="1" cap="none" spc="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8" name="Picture 10" descr="E:\Новая папка\Загрузки\25324834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77125" y="1238870"/>
            <a:ext cx="1285884" cy="2010265"/>
          </a:xfrm>
          <a:prstGeom prst="rect">
            <a:avLst/>
          </a:prstGeom>
          <a:noFill/>
        </p:spPr>
      </p:pic>
      <p:pic>
        <p:nvPicPr>
          <p:cNvPr id="2059" name="Picture 11" descr="E:\Новая папка\Загрузки\1408961049_1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4458" y="884091"/>
            <a:ext cx="1919396" cy="2714644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86828" y="-1133949"/>
            <a:ext cx="5376181" cy="27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31699"/>
              </p:ext>
            </p:extLst>
          </p:nvPr>
        </p:nvGraphicFramePr>
        <p:xfrm>
          <a:off x="2123728" y="592802"/>
          <a:ext cx="5213956" cy="2836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Диаграмма" r:id="rId5" imgW="8124811" imgH="4419653" progId="MSGraph.Chart.8">
                  <p:embed/>
                </p:oleObj>
              </mc:Choice>
              <mc:Fallback>
                <p:oleObj name="Диаграмма" r:id="rId5" imgW="8124811" imgH="4419653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92802"/>
                        <a:ext cx="5213956" cy="2836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89718" y="3428999"/>
            <a:ext cx="368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Группы здоровья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2830183"/>
            <a:ext cx="8347188" cy="41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229151"/>
              </p:ext>
            </p:extLst>
          </p:nvPr>
        </p:nvGraphicFramePr>
        <p:xfrm>
          <a:off x="1168400" y="3403600"/>
          <a:ext cx="6502400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иаграмма" r:id="rId7" imgW="8124811" imgH="4419653" progId="MSGraph.Chart.8">
                  <p:embed/>
                </p:oleObj>
              </mc:Choice>
              <mc:Fallback>
                <p:oleObj name="Диаграмма" r:id="rId7" imgW="8124811" imgH="4419653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403600"/>
                        <a:ext cx="6502400" cy="353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921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71671" y="500044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 воспитанников 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</a:t>
            </a:r>
            <a:r>
              <a:rPr lang="ru-RU" sz="2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гр.   </a:t>
            </a:r>
            <a:r>
              <a:rPr lang="ru-RU" sz="28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оставила:</a:t>
            </a:r>
            <a:endParaRPr lang="ru-RU" sz="28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89960">
            <a:off x="96670" y="1556278"/>
            <a:ext cx="2507125" cy="244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21721"/>
              </p:ext>
            </p:extLst>
          </p:nvPr>
        </p:nvGraphicFramePr>
        <p:xfrm>
          <a:off x="2105513" y="2276872"/>
          <a:ext cx="6502400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иаграмма" r:id="rId4" imgW="8124811" imgH="4419653" progId="MSGraph.Chart.8">
                  <p:embed/>
                </p:oleObj>
              </mc:Choice>
              <mc:Fallback>
                <p:oleObj name="Диаграмма" r:id="rId4" imgW="8124811" imgH="4419653" progId="MSGraph.Chart.8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513" y="2276872"/>
                        <a:ext cx="6502400" cy="353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92172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1251" y="2314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83775"/>
              </p:ext>
            </p:extLst>
          </p:nvPr>
        </p:nvGraphicFramePr>
        <p:xfrm>
          <a:off x="2051720" y="4869160"/>
          <a:ext cx="5472608" cy="1874939"/>
        </p:xfrm>
        <a:graphic>
          <a:graphicData uri="http://schemas.openxmlformats.org/drawingml/2006/table">
            <a:tbl>
              <a:tblPr/>
              <a:tblGrid>
                <a:gridCol w="1937268">
                  <a:extLst>
                    <a:ext uri="{9D8B030D-6E8A-4147-A177-3AD203B41FA5}">
                      <a16:colId xmlns:a16="http://schemas.microsoft.com/office/drawing/2014/main" val="1954853960"/>
                    </a:ext>
                  </a:extLst>
                </a:gridCol>
                <a:gridCol w="1752252">
                  <a:extLst>
                    <a:ext uri="{9D8B030D-6E8A-4147-A177-3AD203B41FA5}">
                      <a16:colId xmlns:a16="http://schemas.microsoft.com/office/drawing/2014/main" val="2605203736"/>
                    </a:ext>
                  </a:extLst>
                </a:gridCol>
                <a:gridCol w="1783088">
                  <a:extLst>
                    <a:ext uri="{9D8B030D-6E8A-4147-A177-3AD203B41FA5}">
                      <a16:colId xmlns:a16="http://schemas.microsoft.com/office/drawing/2014/main" val="1302157783"/>
                    </a:ext>
                  </a:extLst>
                </a:gridCol>
              </a:tblGrid>
              <a:tr h="4798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Уровни/год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уч. г.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уч. 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063470"/>
                  </a:ext>
                </a:extLst>
              </a:tr>
              <a:tr h="423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Усвоили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 (3 чел)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 (23 чел)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666229"/>
                  </a:ext>
                </a:extLst>
              </a:tr>
              <a:tr h="423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усвоили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 (15 чел)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 (3 чел)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91030"/>
                  </a:ext>
                </a:extLst>
              </a:tr>
              <a:tr h="423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усвоили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 (8 чел)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818684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63475913"/>
              </p:ext>
            </p:extLst>
          </p:nvPr>
        </p:nvGraphicFramePr>
        <p:xfrm>
          <a:off x="179511" y="1412776"/>
          <a:ext cx="415482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5493272"/>
              </p:ext>
            </p:extLst>
          </p:nvPr>
        </p:nvGraphicFramePr>
        <p:xfrm>
          <a:off x="4783658" y="1412776"/>
          <a:ext cx="403681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21774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79121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СВОДНАЯ ТАБЛИЦА РЕАЛИЗАЦИИ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ОБЩЕОБРАЗОВАТЕЛЬНОЙ ПРОГРАММЫ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7431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496944" cy="6926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Участие в конкурсах детей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931791" cy="390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07" y="716700"/>
            <a:ext cx="2913788" cy="388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05" y="2996952"/>
            <a:ext cx="2787774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92172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6" y="188640"/>
            <a:ext cx="3816424" cy="537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720830" cy="526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2301720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007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5954"/>
            <a:ext cx="822960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  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Участие в акциях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822" y="790155"/>
            <a:ext cx="265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«Безопасная елка»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493091" y="1190265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«Жизнь без ДТП»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26380" y="151883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«Не бросайте, люди, маски!»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92592" y="1938826"/>
            <a:ext cx="7635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«Чтоб в Славянке чистой жить – надо мусор разделить!»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3945485"/>
            <a:ext cx="2804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«</a:t>
            </a:r>
            <a:r>
              <a:rPr lang="ru-RU" sz="2000" b="1" i="1" dirty="0" smtClean="0"/>
              <a:t>Спасибо за жизнь!</a:t>
            </a:r>
            <a:r>
              <a:rPr lang="ru-RU" sz="2000" b="1" i="1" dirty="0" smtClean="0"/>
              <a:t>»</a:t>
            </a:r>
            <a:endParaRPr lang="ru-RU" sz="20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77089"/>
            <a:ext cx="5400600" cy="405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04252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11593" y="3609241"/>
            <a:ext cx="49607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  <a:t>10</a:t>
            </a: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  <a:t>летний юбилей детского сада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1706" y="-8728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Праздники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1593" y="483498"/>
            <a:ext cx="49607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  <a:t>Новый год </a:t>
            </a:r>
            <a:endParaRPr lang="ru-RU" sz="2400" b="1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940380"/>
            <a:ext cx="3528391" cy="2518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039351"/>
            <a:ext cx="3467937" cy="2419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4059383"/>
            <a:ext cx="3514540" cy="2635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28" y="4070906"/>
            <a:ext cx="3499176" cy="2624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95737" y="116633"/>
            <a:ext cx="49607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  <a:t>8 Марта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" y="578298"/>
            <a:ext cx="3402123" cy="2551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2184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38827" y="3129890"/>
            <a:ext cx="1898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Масленица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8" y="3796405"/>
            <a:ext cx="3328321" cy="2496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04" y="3429000"/>
            <a:ext cx="1917689" cy="3231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273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Century Gothic</vt:lpstr>
      <vt:lpstr>Constantia</vt:lpstr>
      <vt:lpstr>Corbel</vt:lpstr>
      <vt:lpstr>Georgia</vt:lpstr>
      <vt:lpstr>Times New Roman</vt:lpstr>
      <vt:lpstr>Trebuchet MS</vt:lpstr>
      <vt:lpstr>Тема Office</vt:lpstr>
      <vt:lpstr>Воздушный поток</vt:lpstr>
      <vt:lpstr>Параллакс</vt:lpstr>
      <vt:lpstr>Диаграмма Microsoft 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Таня</cp:lastModifiedBy>
  <cp:revision>176</cp:revision>
  <cp:lastPrinted>2022-05-26T18:51:06Z</cp:lastPrinted>
  <dcterms:created xsi:type="dcterms:W3CDTF">2014-07-17T13:02:31Z</dcterms:created>
  <dcterms:modified xsi:type="dcterms:W3CDTF">2022-05-26T19:14:37Z</dcterms:modified>
</cp:coreProperties>
</file>