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sldIdLst>
    <p:sldId id="256" r:id="rId2"/>
    <p:sldId id="257" r:id="rId3"/>
    <p:sldId id="258" r:id="rId4"/>
    <p:sldId id="273" r:id="rId5"/>
    <p:sldId id="272" r:id="rId6"/>
    <p:sldId id="274" r:id="rId7"/>
    <p:sldId id="277" r:id="rId8"/>
    <p:sldId id="275" r:id="rId9"/>
    <p:sldId id="268" r:id="rId10"/>
    <p:sldId id="276" r:id="rId11"/>
    <p:sldId id="259" r:id="rId12"/>
    <p:sldId id="260" r:id="rId13"/>
    <p:sldId id="270" r:id="rId14"/>
    <p:sldId id="271" r:id="rId15"/>
    <p:sldId id="278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3" initials="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68100" autoAdjust="0"/>
  </p:normalViewPr>
  <p:slideViewPr>
    <p:cSldViewPr>
      <p:cViewPr varScale="1">
        <p:scale>
          <a:sx n="48" d="100"/>
          <a:sy n="48" d="100"/>
        </p:scale>
        <p:origin x="-20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094504119426061E-2"/>
          <c:y val="7.0548685804936992E-2"/>
          <c:w val="0.82205343474077264"/>
          <c:h val="0.832907454727252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усвоили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начало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усвоили частично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начало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усвоили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начало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</c:ser>
        <c:axId val="190164992"/>
        <c:axId val="190166528"/>
      </c:barChart>
      <c:catAx>
        <c:axId val="190164992"/>
        <c:scaling>
          <c:orientation val="minMax"/>
        </c:scaling>
        <c:delete val="1"/>
        <c:axPos val="b"/>
        <c:numFmt formatCode="General" sourceLinked="1"/>
        <c:tickLblPos val="none"/>
        <c:crossAx val="190166528"/>
        <c:crosses val="autoZero"/>
        <c:auto val="1"/>
        <c:lblAlgn val="ctr"/>
        <c:lblOffset val="100"/>
      </c:catAx>
      <c:valAx>
        <c:axId val="190166528"/>
        <c:scaling>
          <c:orientation val="minMax"/>
        </c:scaling>
        <c:axPos val="l"/>
        <c:majorGridlines/>
        <c:numFmt formatCode="General" sourceLinked="1"/>
        <c:tickLblPos val="nextTo"/>
        <c:crossAx val="190164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86921133056779"/>
          <c:y val="0.95218360750614273"/>
          <c:w val="0.84130788669432521"/>
          <c:h val="4.7816392493857433E-2"/>
        </c:manualLayout>
      </c:layout>
      <c:overlay val="1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7094504119425949E-2"/>
          <c:y val="7.0548685804936923E-2"/>
          <c:w val="0.82205343474077264"/>
          <c:h val="0.832907454727252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усвоили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начало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усвоили частично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начало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усвоили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начало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</c:numCache>
            </c:numRef>
          </c:val>
        </c:ser>
        <c:axId val="213979136"/>
        <c:axId val="213980672"/>
      </c:barChart>
      <c:catAx>
        <c:axId val="213979136"/>
        <c:scaling>
          <c:orientation val="minMax"/>
        </c:scaling>
        <c:delete val="1"/>
        <c:axPos val="b"/>
        <c:numFmt formatCode="General" sourceLinked="1"/>
        <c:tickLblPos val="none"/>
        <c:crossAx val="213980672"/>
        <c:crosses val="autoZero"/>
        <c:auto val="1"/>
        <c:lblAlgn val="ctr"/>
        <c:lblOffset val="100"/>
      </c:catAx>
      <c:valAx>
        <c:axId val="213980672"/>
        <c:scaling>
          <c:orientation val="minMax"/>
        </c:scaling>
        <c:axPos val="l"/>
        <c:majorGridlines/>
        <c:numFmt formatCode="General" sourceLinked="1"/>
        <c:tickLblPos val="nextTo"/>
        <c:crossAx val="213979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86921133056779"/>
          <c:y val="0.95218360750614273"/>
          <c:w val="0.84130788669432544"/>
          <c:h val="4.7816392493857392E-2"/>
        </c:manualLayout>
      </c:layout>
      <c:overlay val="1"/>
    </c:legend>
    <c:plotVisOnly val="1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5-27T15:03:43.33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0A19F-BFDA-4CB6-9DBD-9FCF85F861F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0B54E-C140-441D-9A64-94139AF78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B54E-C140-441D-9A64-94139AF78A5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D9C7378-8162-4C64-847C-23FD9282627E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2F46DE-3C59-49D6-8E71-7F7C6AED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378-8162-4C64-847C-23FD9282627E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46DE-3C59-49D6-8E71-7F7C6AED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378-8162-4C64-847C-23FD9282627E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46DE-3C59-49D6-8E71-7F7C6AED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D9C7378-8162-4C64-847C-23FD9282627E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46DE-3C59-49D6-8E71-7F7C6AED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D9C7378-8162-4C64-847C-23FD9282627E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2F46DE-3C59-49D6-8E71-7F7C6AED19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9C7378-8162-4C64-847C-23FD9282627E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2F46DE-3C59-49D6-8E71-7F7C6AED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D9C7378-8162-4C64-847C-23FD9282627E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2F46DE-3C59-49D6-8E71-7F7C6AED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378-8162-4C64-847C-23FD9282627E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46DE-3C59-49D6-8E71-7F7C6AED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9C7378-8162-4C64-847C-23FD9282627E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2F46DE-3C59-49D6-8E71-7F7C6AED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D9C7378-8162-4C64-847C-23FD9282627E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2F46DE-3C59-49D6-8E71-7F7C6AED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D9C7378-8162-4C64-847C-23FD9282627E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2F46DE-3C59-49D6-8E71-7F7C6AED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D9C7378-8162-4C64-847C-23FD9282627E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2F46DE-3C59-49D6-8E71-7F7C6AED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Годовой отчет </a:t>
            </a:r>
            <a:br>
              <a:rPr lang="ru-RU" dirty="0" smtClean="0"/>
            </a:br>
            <a:r>
              <a:rPr lang="ru-RU" dirty="0" smtClean="0"/>
              <a:t>по реализации рабочей программы</a:t>
            </a:r>
            <a:br>
              <a:rPr lang="ru-RU" dirty="0" smtClean="0"/>
            </a:br>
            <a:r>
              <a:rPr lang="ru-RU" dirty="0" smtClean="0"/>
              <a:t> в группе «Искорки»</a:t>
            </a:r>
            <a:br>
              <a:rPr lang="ru-RU" dirty="0" smtClean="0"/>
            </a:br>
            <a:r>
              <a:rPr lang="ru-RU" dirty="0" smtClean="0"/>
              <a:t> за 2021-2022г.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конкурсах детей</a:t>
            </a:r>
            <a:endParaRPr lang="ru-RU" dirty="0"/>
          </a:p>
        </p:txBody>
      </p:sp>
      <p:pic>
        <p:nvPicPr>
          <p:cNvPr id="3" name="Picture 2" descr="E:\на презу\Разукрасим мир стихами Чернявский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2649167" cy="3744416"/>
          </a:xfrm>
          <a:prstGeom prst="rect">
            <a:avLst/>
          </a:prstGeom>
          <a:noFill/>
        </p:spPr>
      </p:pic>
      <p:pic>
        <p:nvPicPr>
          <p:cNvPr id="4" name="Рисунок 3" descr="г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556792"/>
            <a:ext cx="2653720" cy="3672408"/>
          </a:xfrm>
          <a:prstGeom prst="rect">
            <a:avLst/>
          </a:prstGeom>
        </p:spPr>
      </p:pic>
      <p:pic>
        <p:nvPicPr>
          <p:cNvPr id="5" name="Рисунок 4" descr="13_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406" y="1412776"/>
            <a:ext cx="2602426" cy="364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0"/>
            <a:ext cx="3970784" cy="1399032"/>
          </a:xfrm>
        </p:spPr>
        <p:txBody>
          <a:bodyPr/>
          <a:lstStyle/>
          <a:p>
            <a:r>
              <a:rPr lang="ru-RU" dirty="0" smtClean="0"/>
              <a:t>Праздники</a:t>
            </a:r>
            <a:endParaRPr lang="ru-RU" dirty="0"/>
          </a:p>
        </p:txBody>
      </p:sp>
      <p:pic>
        <p:nvPicPr>
          <p:cNvPr id="4" name="Рисунок 3" descr="IMG_20211014_100539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096344" cy="2619984"/>
          </a:xfrm>
          <a:prstGeom prst="rect">
            <a:avLst/>
          </a:prstGeom>
        </p:spPr>
      </p:pic>
      <p:pic>
        <p:nvPicPr>
          <p:cNvPr id="5" name="Рисунок 4" descr="IMG_3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96752"/>
            <a:ext cx="3419872" cy="2564904"/>
          </a:xfrm>
          <a:prstGeom prst="rect">
            <a:avLst/>
          </a:prstGeom>
        </p:spPr>
      </p:pic>
      <p:pic>
        <p:nvPicPr>
          <p:cNvPr id="7" name="Рисунок 6" descr="IMG_3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149080"/>
            <a:ext cx="3419872" cy="2564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2200" y="6165304"/>
            <a:ext cx="2327881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23 февраля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3933056"/>
            <a:ext cx="2048959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Новый год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933056"/>
            <a:ext cx="1864613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Осенины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Праздники</a:t>
            </a:r>
            <a:endParaRPr lang="ru-RU" dirty="0"/>
          </a:p>
        </p:txBody>
      </p:sp>
      <p:pic>
        <p:nvPicPr>
          <p:cNvPr id="4" name="Рисунок 3" descr="IMG-20220413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56992"/>
            <a:ext cx="4115949" cy="3086962"/>
          </a:xfrm>
          <a:prstGeom prst="rect">
            <a:avLst/>
          </a:prstGeom>
        </p:spPr>
      </p:pic>
      <p:pic>
        <p:nvPicPr>
          <p:cNvPr id="5" name="Рисунок 4" descr="IMG_3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898829"/>
            <a:ext cx="3960440" cy="2970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2420888"/>
            <a:ext cx="3096344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Масленица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5013176"/>
            <a:ext cx="208823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8 марта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99032"/>
          </a:xfrm>
        </p:spPr>
        <p:txBody>
          <a:bodyPr/>
          <a:lstStyle/>
          <a:p>
            <a:r>
              <a:rPr lang="ru-RU" dirty="0" smtClean="0"/>
              <a:t>       Участие в акциях</a:t>
            </a:r>
            <a:endParaRPr lang="ru-RU" dirty="0"/>
          </a:p>
        </p:txBody>
      </p:sp>
      <p:pic>
        <p:nvPicPr>
          <p:cNvPr id="3" name="Рисунок 2" descr="Безопасная елка ак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528392" cy="2654742"/>
          </a:xfrm>
          <a:prstGeom prst="rect">
            <a:avLst/>
          </a:prstGeom>
        </p:spPr>
      </p:pic>
      <p:pic>
        <p:nvPicPr>
          <p:cNvPr id="4" name="Рисунок 3" descr="IMG-20220413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6076" y="980728"/>
            <a:ext cx="3646652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3717032"/>
            <a:ext cx="265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«Безопасная елка»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371703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«Жизнь без ДТП»</a:t>
            </a:r>
            <a:endParaRPr lang="ru-RU" sz="2000" b="1" i="1" dirty="0"/>
          </a:p>
        </p:txBody>
      </p:sp>
      <p:pic>
        <p:nvPicPr>
          <p:cNvPr id="8" name="Рисунок 7" descr="P11125-094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149080"/>
            <a:ext cx="3840048" cy="2520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479715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«Не бросайте, люди, маски!»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Участие в акциях</a:t>
            </a:r>
            <a:endParaRPr lang="ru-RU" sz="6000" dirty="0"/>
          </a:p>
        </p:txBody>
      </p:sp>
      <p:pic>
        <p:nvPicPr>
          <p:cNvPr id="3" name="Рисунок 2" descr="P20414-083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3" y="1448780"/>
            <a:ext cx="3600401" cy="2700300"/>
          </a:xfrm>
          <a:prstGeom prst="rect">
            <a:avLst/>
          </a:prstGeom>
        </p:spPr>
      </p:pic>
      <p:pic>
        <p:nvPicPr>
          <p:cNvPr id="4" name="Рисунок 3" descr="P20414-082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7524" y="1484784"/>
            <a:ext cx="3552394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437112"/>
            <a:ext cx="910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«Чтоб в Славянке чистой жить – надо мусор разделить!»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Участие в акциях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4797152"/>
            <a:ext cx="356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«Бессмертный полк!»</a:t>
            </a:r>
            <a:endParaRPr lang="ru-RU" sz="2400" b="1" i="1" dirty="0"/>
          </a:p>
        </p:txBody>
      </p:sp>
      <p:pic>
        <p:nvPicPr>
          <p:cNvPr id="7" name="Рисунок 6" descr="SFXB4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744417" cy="2808312"/>
          </a:xfrm>
          <a:prstGeom prst="rect">
            <a:avLst/>
          </a:prstGeom>
        </p:spPr>
      </p:pic>
      <p:pic>
        <p:nvPicPr>
          <p:cNvPr id="9" name="Рисунок 8" descr="IMG_3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3251853" cy="2438890"/>
          </a:xfrm>
          <a:prstGeom prst="rect">
            <a:avLst/>
          </a:prstGeom>
        </p:spPr>
      </p:pic>
      <p:pic>
        <p:nvPicPr>
          <p:cNvPr id="10" name="Рисунок 9" descr="IMG_3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077072"/>
            <a:ext cx="348038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9512" y="1124744"/>
          <a:ext cx="44644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3024336" cy="50405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Начало года</a:t>
            </a:r>
            <a:endParaRPr lang="ru-RU" sz="3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32040" y="620688"/>
            <a:ext cx="3312368" cy="550912"/>
          </a:xfrm>
          <a:noFill/>
        </p:spPr>
        <p:txBody>
          <a:bodyPr>
            <a:normAutofit/>
          </a:bodyPr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Конец года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07704" y="4725144"/>
          <a:ext cx="4716145" cy="1603248"/>
        </p:xfrm>
        <a:graphic>
          <a:graphicData uri="http://schemas.openxmlformats.org/drawingml/2006/table">
            <a:tbl>
              <a:tblPr/>
              <a:tblGrid>
                <a:gridCol w="1804035"/>
                <a:gridCol w="1443355"/>
                <a:gridCol w="146875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Уровни/результат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Начало уч. г.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___ 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Конец уч. г.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___ 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Усвоили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1чел (8%)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5чел (38%)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Частично усвоили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10чел (77%)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6чел (47%)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Не усвоили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2чел (15%)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чел (15%)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679504" y="1196752"/>
          <a:ext cx="44644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47248" cy="1001266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Участие в семинарах, конференциях</a:t>
            </a:r>
            <a:endParaRPr lang="ru-RU" sz="2800" dirty="0"/>
          </a:p>
        </p:txBody>
      </p:sp>
      <p:pic>
        <p:nvPicPr>
          <p:cNvPr id="4" name="Рисунок 3" descr="Фребель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57717"/>
            <a:ext cx="3888432" cy="2505853"/>
          </a:xfrm>
          <a:prstGeom prst="rect">
            <a:avLst/>
          </a:prstGeom>
        </p:spPr>
      </p:pic>
      <p:pic>
        <p:nvPicPr>
          <p:cNvPr id="5" name="Рисунок 4" descr="финальный форум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857718"/>
            <a:ext cx="3888432" cy="2520170"/>
          </a:xfrm>
          <a:prstGeom prst="rect">
            <a:avLst/>
          </a:prstGeom>
        </p:spPr>
      </p:pic>
      <p:pic>
        <p:nvPicPr>
          <p:cNvPr id="6" name="Рисунок 5" descr="Программа конференции 2022_page-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17032"/>
            <a:ext cx="4050479" cy="2864185"/>
          </a:xfrm>
          <a:prstGeom prst="rect">
            <a:avLst/>
          </a:prstGeom>
        </p:spPr>
      </p:pic>
      <p:pic>
        <p:nvPicPr>
          <p:cNvPr id="8" name="Рисунок 7" descr="doc (1) (1)_page-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645024"/>
            <a:ext cx="385192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Мастер-классы</a:t>
            </a:r>
            <a:endParaRPr lang="ru-RU" dirty="0"/>
          </a:p>
        </p:txBody>
      </p:sp>
      <p:pic>
        <p:nvPicPr>
          <p:cNvPr id="3" name="Рисунок 2" descr="sertifikat-mku-0223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772816"/>
            <a:ext cx="3076556" cy="4351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Участие в конкурсах педагогов</a:t>
            </a:r>
            <a:endParaRPr lang="ru-RU" sz="3600" dirty="0"/>
          </a:p>
        </p:txBody>
      </p:sp>
      <p:pic>
        <p:nvPicPr>
          <p:cNvPr id="3" name="Рисунок 2" descr="dipl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475344" cy="4797151"/>
          </a:xfrm>
          <a:prstGeom prst="rect">
            <a:avLst/>
          </a:prstGeom>
        </p:spPr>
      </p:pic>
      <p:pic>
        <p:nvPicPr>
          <p:cNvPr id="4" name="Рисунок 3" descr="Тардаскина Л. 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3168352" cy="4479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315416"/>
            <a:ext cx="5904656" cy="1224136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             </a:t>
            </a:r>
            <a:r>
              <a:rPr lang="ru-RU" sz="4800" dirty="0" smtClean="0"/>
              <a:t>Публикации</a:t>
            </a:r>
            <a:endParaRPr lang="ru-RU" sz="4800" dirty="0"/>
          </a:p>
        </p:txBody>
      </p:sp>
      <p:pic>
        <p:nvPicPr>
          <p:cNvPr id="3" name="Рисунок 2" descr="свидетельство о публик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412776"/>
            <a:ext cx="3381626" cy="4778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Публикации</a:t>
            </a:r>
            <a:endParaRPr lang="ru-RU" dirty="0"/>
          </a:p>
        </p:txBody>
      </p:sp>
      <p:pic>
        <p:nvPicPr>
          <p:cNvPr id="3" name="Picture 2" descr="E:\на презу\сертификат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002110" cy="4248472"/>
          </a:xfrm>
          <a:prstGeom prst="rect">
            <a:avLst/>
          </a:prstGeom>
          <a:noFill/>
        </p:spPr>
      </p:pic>
      <p:pic>
        <p:nvPicPr>
          <p:cNvPr id="4" name="Picture 2" descr="E:\пудликация\публикация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1753582"/>
            <a:ext cx="3168352" cy="4483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793088" cy="1399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Курсы повышения квалификации</a:t>
            </a:r>
            <a:endParaRPr lang="ru-RU" sz="3600" dirty="0"/>
          </a:p>
        </p:txBody>
      </p:sp>
      <p:pic>
        <p:nvPicPr>
          <p:cNvPr id="3" name="Рисунок 2" descr="Сертификат Трейден Ольга Борисовна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3817337" cy="2700864"/>
          </a:xfrm>
          <a:prstGeom prst="rect">
            <a:avLst/>
          </a:prstGeom>
        </p:spPr>
      </p:pic>
      <p:pic>
        <p:nvPicPr>
          <p:cNvPr id="4" name="Рисунок 3" descr="9681688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3896274" cy="2754665"/>
          </a:xfrm>
          <a:prstGeom prst="rect">
            <a:avLst/>
          </a:prstGeom>
        </p:spPr>
      </p:pic>
      <p:pic>
        <p:nvPicPr>
          <p:cNvPr id="5" name="Рисунок 4" descr="3681688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6718" y="3861048"/>
            <a:ext cx="4238970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Участие в конкурсах детей</a:t>
            </a:r>
            <a:endParaRPr lang="ru-RU" dirty="0"/>
          </a:p>
        </p:txBody>
      </p:sp>
      <p:pic>
        <p:nvPicPr>
          <p:cNvPr id="3" name="Рисунок 2" descr="GBDOU_35_Nikolenko_Darya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837" y="1777161"/>
            <a:ext cx="2746524" cy="3884087"/>
          </a:xfrm>
          <a:prstGeom prst="rect">
            <a:avLst/>
          </a:prstGeom>
        </p:spPr>
      </p:pic>
      <p:pic>
        <p:nvPicPr>
          <p:cNvPr id="5" name="Рисунок 4" descr="4468601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556792"/>
            <a:ext cx="3384376" cy="2402907"/>
          </a:xfrm>
          <a:prstGeom prst="rect">
            <a:avLst/>
          </a:prstGeom>
        </p:spPr>
      </p:pic>
      <p:pic>
        <p:nvPicPr>
          <p:cNvPr id="6" name="Рисунок 5" descr="IMG20220519071507_01~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772816"/>
            <a:ext cx="2520280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408</TotalTime>
  <Words>133</Words>
  <Application>Microsoft Office PowerPoint</Application>
  <PresentationFormat>Экран (4:3)</PresentationFormat>
  <Paragraphs>42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Годовой отчет  по реализации рабочей программы  в группе «Искорки»  за 2021-2022г.</vt:lpstr>
      <vt:lpstr>Начало года</vt:lpstr>
      <vt:lpstr>Участие в семинарах, конференциях</vt:lpstr>
      <vt:lpstr>         Мастер-классы</vt:lpstr>
      <vt:lpstr>Участие в конкурсах педагогов</vt:lpstr>
      <vt:lpstr>                Публикации</vt:lpstr>
      <vt:lpstr>Публикации</vt:lpstr>
      <vt:lpstr>Курсы повышения квалификации</vt:lpstr>
      <vt:lpstr> Участие в конкурсах детей</vt:lpstr>
      <vt:lpstr>Участие в конкурсах детей</vt:lpstr>
      <vt:lpstr>Праздники</vt:lpstr>
      <vt:lpstr>              Праздники</vt:lpstr>
      <vt:lpstr>       Участие в акциях</vt:lpstr>
      <vt:lpstr>Участие в акциях</vt:lpstr>
      <vt:lpstr>Участие в акциях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</dc:creator>
  <cp:lastModifiedBy>3</cp:lastModifiedBy>
  <cp:revision>32</cp:revision>
  <dcterms:created xsi:type="dcterms:W3CDTF">2021-05-27T11:26:57Z</dcterms:created>
  <dcterms:modified xsi:type="dcterms:W3CDTF">2022-05-23T10:16:00Z</dcterms:modified>
</cp:coreProperties>
</file>