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5" r:id="rId5"/>
    <p:sldId id="257" r:id="rId6"/>
    <p:sldId id="263" r:id="rId7"/>
    <p:sldId id="264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учебного года
33 чел.
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Усвоили</c:v>
                </c:pt>
                <c:pt idx="1">
                  <c:v>Частично усвоили</c:v>
                </c:pt>
                <c:pt idx="2">
                  <c:v>Не усвоили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0.45</c:v>
                </c:pt>
                <c:pt idx="1">
                  <c:v>0.55000000000000004</c:v>
                </c:pt>
                <c:pt idx="2">
                  <c:v>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Начало учебного года
34 чел.
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'Лист1'!$A$2:$A$4</c:f>
              <c:strCache>
                <c:ptCount val="3"/>
                <c:pt idx="0">
                  <c:v>Усвоили</c:v>
                </c:pt>
                <c:pt idx="1">
                  <c:v>Частично усвоили</c:v>
                </c:pt>
                <c:pt idx="2">
                  <c:v>Не усвоили</c:v>
                </c:pt>
              </c:strCache>
            </c:strRef>
          </c:cat>
          <c:val>
            <c:numRef>
              <c:f>'Лист1'!$B$2:$B$4</c:f>
              <c:numCache>
                <c:formatCode>0%</c:formatCode>
                <c:ptCount val="3"/>
                <c:pt idx="0">
                  <c:v>0.12000000000000002</c:v>
                </c:pt>
                <c:pt idx="1">
                  <c:v>0.48000000000000015</c:v>
                </c:pt>
                <c:pt idx="2">
                  <c:v>0.4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8DAA-5460-4B95-94CC-A9E53192439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9A87F71-11A8-48B9-A100-8D53AFAC7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8DAA-5460-4B95-94CC-A9E53192439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7F71-11A8-48B9-A100-8D53AFAC7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8DAA-5460-4B95-94CC-A9E53192439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7F71-11A8-48B9-A100-8D53AFAC7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8DAA-5460-4B95-94CC-A9E53192439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7F71-11A8-48B9-A100-8D53AFAC7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8DAA-5460-4B95-94CC-A9E53192439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A87F71-11A8-48B9-A100-8D53AFAC7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8DAA-5460-4B95-94CC-A9E53192439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7F71-11A8-48B9-A100-8D53AFAC7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8DAA-5460-4B95-94CC-A9E53192439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7F71-11A8-48B9-A100-8D53AFAC7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8DAA-5460-4B95-94CC-A9E53192439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7F71-11A8-48B9-A100-8D53AFAC7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8DAA-5460-4B95-94CC-A9E53192439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7F71-11A8-48B9-A100-8D53AFAC7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8DAA-5460-4B95-94CC-A9E53192439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7F71-11A8-48B9-A100-8D53AFAC7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8DAA-5460-4B95-94CC-A9E53192439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A87F71-11A8-48B9-A100-8D53AFAC7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8E8DAA-5460-4B95-94CC-A9E53192439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9A87F71-11A8-48B9-A100-8D53AFAC7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i="1" dirty="0" smtClean="0"/>
              <a:t>Годовой отчет о проделанной работе </a:t>
            </a:r>
            <a:br>
              <a:rPr lang="ru-RU" sz="2700" b="1" i="1" dirty="0" smtClean="0"/>
            </a:br>
            <a:r>
              <a:rPr lang="ru-RU" sz="2700" b="1" i="1" dirty="0" smtClean="0"/>
              <a:t>за 2021-2022 учебный год </a:t>
            </a:r>
            <a:br>
              <a:rPr lang="ru-RU" sz="2700" b="1" i="1" dirty="0" smtClean="0"/>
            </a:br>
            <a:r>
              <a:rPr lang="ru-RU" sz="2700" b="1" i="1" dirty="0" smtClean="0"/>
              <a:t>подготовительной </a:t>
            </a:r>
            <a:r>
              <a:rPr lang="ru-RU" sz="2700" b="1" i="1" dirty="0"/>
              <a:t>к школе </a:t>
            </a:r>
            <a:r>
              <a:rPr lang="ru-RU" sz="2700" b="1" i="1" dirty="0" smtClean="0"/>
              <a:t>группы</a:t>
            </a:r>
            <a:br>
              <a:rPr lang="ru-RU" sz="2700" b="1" i="1" dirty="0" smtClean="0"/>
            </a:br>
            <a:r>
              <a:rPr lang="ru-RU" sz="2700" b="1" i="1" dirty="0" smtClean="0"/>
              <a:t> </a:t>
            </a:r>
            <a:r>
              <a:rPr lang="ru-RU" sz="2700" b="1" i="1" dirty="0"/>
              <a:t>«Звёздочки</a:t>
            </a:r>
            <a:r>
              <a:rPr lang="ru-RU" sz="2700" b="1" i="1" dirty="0" smtClean="0"/>
              <a:t>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14876" y="4643446"/>
          <a:ext cx="3250569" cy="1304608"/>
        </p:xfrm>
        <a:graphic>
          <a:graphicData uri="http://schemas.openxmlformats.org/drawingml/2006/table">
            <a:tbl>
              <a:tblPr/>
              <a:tblGrid>
                <a:gridCol w="3250569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Воспитатели: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Туманцева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Юлия Анатольевна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Дубинина Юлия Анатольевна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Помощник воспитателя: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Хватик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Вера Владимировна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65920" y="308767"/>
            <a:ext cx="60121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бюджетное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дошкольное 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№35 Пушкинского района Санкт-Петербурга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4857752" y="285728"/>
          <a:ext cx="385765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85720" y="285728"/>
          <a:ext cx="392909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928662" y="4069683"/>
            <a:ext cx="71437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Анализ выполнения требований к содержанию и методам воспитания и обучения, а также анализ усвоения детьми программного материала показывают стабильность и позитивную динамику по всем направлениям развития.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Положительное влияние на этот позитивный процесс оказывает: тесное сотрудничество в работе воспитателей, специалистов, руководителей, родителей,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также 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спользование приемов развивающего обучения, индивидуального подхода к детям.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910" y="214290"/>
            <a:ext cx="7772400" cy="78581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5310" y="366690"/>
            <a:ext cx="7772400" cy="7858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47710" y="519090"/>
            <a:ext cx="7772400" cy="7858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Курсы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повышения квалификации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00174"/>
            <a:ext cx="80724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Туманцева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Юлия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Анатольевна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Технологии эффективной коммуникации в работе современного воспитателя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АНО «Санкт-Петербургский центр дополнительного профессионального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4 часа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Дубинина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лия Анатольевна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«Технологии эффективной коммуникации в работе современного воспитателя», АНО «Санкт-Петербургский центр дополнительного профессионального образования», 4 часа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Основы здорового питания для дошкольников» в рамках федерального проекта «Укрепление общественного здоровья» национального проекта «Демография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Федеральная служба по надзору в сфере защиты прав потребителей и благополучия человека ФБУН «Новосибирский научно-исследовательский институт гигиены»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РОСПОТРЕБНАДЗОРА, 15 часов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214290"/>
            <a:ext cx="7772400" cy="78581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FF0000"/>
                </a:solidFill>
              </a:rPr>
              <a:t>Семинары, конференции, форумы</a:t>
            </a:r>
            <a:endParaRPr lang="ru-RU" sz="2800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87154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Туманцева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Юлия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Анатольевна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/>
              <a:t>Всероссийский семинар "Вопросы </a:t>
            </a:r>
            <a:r>
              <a:rPr lang="ru-RU" sz="1600" dirty="0" smtClean="0"/>
              <a:t>подготовки детей к </a:t>
            </a:r>
            <a:r>
              <a:rPr lang="ru-RU" sz="1600" dirty="0" smtClean="0"/>
              <a:t>школе: нейропсихологический аспект«. Тема </a:t>
            </a:r>
            <a:r>
              <a:rPr lang="ru-RU" sz="1600" dirty="0" smtClean="0"/>
              <a:t>выступления: «Условия успешной адаптации к школьной среде в детском саду», АНОО «Центр дополнительного профессионального образования «АНЕКС», Санкт-Петербург, </a:t>
            </a:r>
            <a:r>
              <a:rPr lang="ru-RU" sz="1600" dirty="0" smtClean="0"/>
              <a:t>Россия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/>
              <a:t>Всероссийская научно-практическая </a:t>
            </a:r>
            <a:r>
              <a:rPr lang="ru-RU" sz="1600" dirty="0" smtClean="0"/>
              <a:t>конференция. </a:t>
            </a:r>
            <a:r>
              <a:rPr lang="ru-RU" sz="1600" dirty="0" smtClean="0"/>
              <a:t>Выступление с докладом «Возможности и перспективы современного образовательного пространства» Выступление с докладом по теме: «Расширение образовательного пространства ДОУ благодаря использованию </a:t>
            </a:r>
            <a:r>
              <a:rPr lang="ru-RU" sz="1600" dirty="0" err="1" smtClean="0"/>
              <a:t>ИКТ-технологий</a:t>
            </a:r>
            <a:r>
              <a:rPr lang="ru-RU" sz="1600" dirty="0" smtClean="0"/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Дубинина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лия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Анатольевна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Всероссийский </a:t>
            </a:r>
            <a:r>
              <a:rPr lang="ru-RU" sz="1600" dirty="0" smtClean="0"/>
              <a:t>семинар «Психолого-педагогическое значение</a:t>
            </a:r>
          </a:p>
          <a:p>
            <a:r>
              <a:rPr lang="ru-RU" sz="1600" dirty="0" smtClean="0"/>
              <a:t>автобиографической прозы в работе с </a:t>
            </a:r>
            <a:r>
              <a:rPr lang="ru-RU" sz="1600" dirty="0" smtClean="0"/>
              <a:t>родителями детей </a:t>
            </a:r>
            <a:r>
              <a:rPr lang="ru-RU" sz="1600" dirty="0" smtClean="0"/>
              <a:t>школьного и дошкольного возраста</a:t>
            </a:r>
            <a:r>
              <a:rPr lang="ru-RU" sz="1600" dirty="0" smtClean="0"/>
              <a:t>». </a:t>
            </a:r>
            <a:r>
              <a:rPr lang="ru-RU" sz="1600" dirty="0" smtClean="0"/>
              <a:t>Тема выступления: «Роль семейного чтения в духовно-нравственном развитии дошкольника» АНОО «Центр дополнительного профессионального образования «АНЭКС» Санкт-Петербург, </a:t>
            </a:r>
            <a:r>
              <a:rPr lang="ru-RU" sz="1600" dirty="0" smtClean="0"/>
              <a:t>Россия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Всероссийская научно-практическая конференция «Возможности и перспективы современного образовательного пространства</a:t>
            </a:r>
            <a:r>
              <a:rPr lang="ru-RU" sz="1600" dirty="0" smtClean="0"/>
              <a:t>».  </a:t>
            </a:r>
            <a:r>
              <a:rPr lang="ru-RU" sz="1600" dirty="0" smtClean="0"/>
              <a:t>Выступление с докладом по теме: «Взаимодействие с родителями воспитанников в современных условиях развития образовательного пространства Санкт-Петербурга»</a:t>
            </a:r>
            <a:endParaRPr lang="ru-RU" sz="1600" dirty="0" smtClean="0"/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14480" y="357166"/>
            <a:ext cx="5429288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Публикации</a:t>
            </a:r>
            <a:endParaRPr lang="ru-RU" sz="2800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 descr="diplom_00010312115545_58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214422"/>
            <a:ext cx="3214710" cy="4547259"/>
          </a:xfrm>
          <a:prstGeom prst="rect">
            <a:avLst/>
          </a:prstGeom>
        </p:spPr>
      </p:pic>
      <p:pic>
        <p:nvPicPr>
          <p:cNvPr id="4" name="Рисунок 3" descr="Сертификат публик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071546"/>
            <a:ext cx="3369152" cy="465057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БДОУ 35 Сердюков Степан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928670"/>
            <a:ext cx="1928826" cy="27277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7858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конкурсном движении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БДОУ 35 Сошнина Ангелина_page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29607">
            <a:off x="5172280" y="1055972"/>
            <a:ext cx="1842420" cy="2605518"/>
          </a:xfrm>
          <a:prstGeom prst="rect">
            <a:avLst/>
          </a:prstGeom>
        </p:spPr>
      </p:pic>
      <p:pic>
        <p:nvPicPr>
          <p:cNvPr id="5" name="Рисунок 4" descr="Диплом 3 мес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65741">
            <a:off x="1527427" y="1126108"/>
            <a:ext cx="1824002" cy="2581551"/>
          </a:xfrm>
          <a:prstGeom prst="rect">
            <a:avLst/>
          </a:prstGeom>
        </p:spPr>
      </p:pic>
      <p:pic>
        <p:nvPicPr>
          <p:cNvPr id="6" name="Рисунок 5" descr="Шишкин Лес Дорожкина_page-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46715">
            <a:off x="2236705" y="3935834"/>
            <a:ext cx="1776517" cy="2510886"/>
          </a:xfrm>
          <a:prstGeom prst="rect">
            <a:avLst/>
          </a:prstGeom>
        </p:spPr>
      </p:pic>
      <p:pic>
        <p:nvPicPr>
          <p:cNvPr id="7" name="Рисунок 6" descr="Шишкин Лес Сошнина_page-0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93667">
            <a:off x="539165" y="3872577"/>
            <a:ext cx="1832431" cy="2589915"/>
          </a:xfrm>
          <a:prstGeom prst="rect">
            <a:avLst/>
          </a:prstGeom>
        </p:spPr>
      </p:pic>
      <p:pic>
        <p:nvPicPr>
          <p:cNvPr id="8" name="Рисунок 7" descr="Сертификат участни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486944">
            <a:off x="4786314" y="4000504"/>
            <a:ext cx="1809163" cy="2550337"/>
          </a:xfrm>
          <a:prstGeom prst="rect">
            <a:avLst/>
          </a:prstGeom>
        </p:spPr>
      </p:pic>
      <p:pic>
        <p:nvPicPr>
          <p:cNvPr id="9" name="Рисунок 8" descr="Диплом 1 место_page-0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57384">
            <a:off x="6663529" y="3868381"/>
            <a:ext cx="1870119" cy="264318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910" y="214290"/>
            <a:ext cx="7772400" cy="7858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Участие в конкурсах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чтецов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 descr="Грамота Дуюнова Ника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928670"/>
            <a:ext cx="1643074" cy="2256008"/>
          </a:xfrm>
          <a:prstGeom prst="rect">
            <a:avLst/>
          </a:prstGeom>
        </p:spPr>
      </p:pic>
      <p:pic>
        <p:nvPicPr>
          <p:cNvPr id="4" name="Рисунок 3" descr="Демьяненко Ар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500438"/>
            <a:ext cx="1714512" cy="2431160"/>
          </a:xfrm>
          <a:prstGeom prst="rect">
            <a:avLst/>
          </a:prstGeom>
        </p:spPr>
      </p:pic>
      <p:pic>
        <p:nvPicPr>
          <p:cNvPr id="5" name="Рисунок 4" descr="Дорожкина Ксе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2571744"/>
            <a:ext cx="1609544" cy="2282317"/>
          </a:xfrm>
          <a:prstGeom prst="rect">
            <a:avLst/>
          </a:prstGeom>
        </p:spPr>
      </p:pic>
      <p:pic>
        <p:nvPicPr>
          <p:cNvPr id="6" name="Рисунок 5" descr="Николюкина Саш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4214818"/>
            <a:ext cx="1605489" cy="2276567"/>
          </a:xfrm>
          <a:prstGeom prst="rect">
            <a:avLst/>
          </a:prstGeom>
        </p:spPr>
      </p:pic>
      <p:pic>
        <p:nvPicPr>
          <p:cNvPr id="7" name="Рисунок 6" descr="Павлова Мар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4143380"/>
            <a:ext cx="1714512" cy="2431160"/>
          </a:xfrm>
          <a:prstGeom prst="rect">
            <a:avLst/>
          </a:prstGeom>
        </p:spPr>
      </p:pic>
      <p:pic>
        <p:nvPicPr>
          <p:cNvPr id="8" name="Рисунок 7" descr="Сошнина Ангелин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2571744"/>
            <a:ext cx="1571636" cy="222856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527}Гафаров Александр-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000504"/>
            <a:ext cx="3164612" cy="2238142"/>
          </a:xfrm>
          <a:prstGeom prst="rect">
            <a:avLst/>
          </a:prstGeom>
        </p:spPr>
      </p:pic>
      <p:pic>
        <p:nvPicPr>
          <p:cNvPr id="3" name="Рисунок 2" descr="39527}Николюкина Александра-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643050"/>
            <a:ext cx="3080879" cy="2178923"/>
          </a:xfrm>
          <a:prstGeom prst="rect">
            <a:avLst/>
          </a:prstGeom>
        </p:spPr>
      </p:pic>
      <p:pic>
        <p:nvPicPr>
          <p:cNvPr id="4" name="Рисунок 3" descr="39527}Филатов Святослав-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5700" y="1643050"/>
            <a:ext cx="3110450" cy="2199837"/>
          </a:xfrm>
          <a:prstGeom prst="rect">
            <a:avLst/>
          </a:prstGeom>
        </p:spPr>
      </p:pic>
      <p:pic>
        <p:nvPicPr>
          <p:cNvPr id="5" name="Рисунок 4" descr="39527}Хватик Софья--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214818"/>
            <a:ext cx="2928958" cy="20714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500042"/>
            <a:ext cx="7772400" cy="7858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Участие в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интернет-конкурсах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857232"/>
            <a:ext cx="7772400" cy="7858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Участие в акциях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714488"/>
            <a:ext cx="7072362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Европейская неделя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мобильности </a:t>
            </a:r>
            <a:r>
              <a:rPr lang="ru-RU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Флешмоб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«День без автомобиля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»;</a:t>
            </a:r>
          </a:p>
          <a:p>
            <a:pPr algn="just" hangingPunct="0">
              <a:lnSpc>
                <a:spcPct val="107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Акция ко Всемирному Дню памяти жертв ДТП «Жизнь без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ДТП;</a:t>
            </a:r>
          </a:p>
          <a:p>
            <a:pPr algn="just" hangingPunct="0">
              <a:lnSpc>
                <a:spcPct val="107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Акция «НЕ бросайте, люди, маски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!»;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hangingPunct="0">
              <a:lnSpc>
                <a:spcPct val="107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Районная социальная акция «Безопасные каникулы или «Новый год по «Правилам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»;</a:t>
            </a:r>
          </a:p>
          <a:p>
            <a:pPr algn="just" hangingPunct="0">
              <a:lnSpc>
                <a:spcPct val="107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Акция «Спасибо за жизнь» Всероссийского праздника благодарности родителям  «Спасибо за жизнь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!»;</a:t>
            </a:r>
          </a:p>
          <a:p>
            <a:pPr algn="just" hangingPunct="0">
              <a:lnSpc>
                <a:spcPct val="107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Акция по раздельному сбору мусора «Чтоб в Славянке чистой жить, нужно мусор разделить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</a:p>
          <a:p>
            <a:pPr algn="ctr" hangingPunct="0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642910" y="357166"/>
            <a:ext cx="750095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СВОДНАЯ ТАБЛИЦА РЕАЛИЗАЦИИ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ОБЩЕОБРАЗОВАТЕЛЬНОЙ ПРОГРАММЫ ДОШКОЛЬНОГО ОБРАЗОВАНИЯ ГБДОУ Д/С №35 ПУШКИНСКОГО РАЙОНА САНКТ-ПЕТЕРБУРГА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2021-2022 учебный год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подготовительной к школе группы «Звездочки»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5" y="2464959"/>
          <a:ext cx="8286810" cy="3424240"/>
        </p:xfrm>
        <a:graphic>
          <a:graphicData uri="http://schemas.openxmlformats.org/drawingml/2006/table">
            <a:tbl>
              <a:tblPr/>
              <a:tblGrid>
                <a:gridCol w="602178"/>
                <a:gridCol w="2115864"/>
                <a:gridCol w="560566"/>
                <a:gridCol w="387844"/>
                <a:gridCol w="560566"/>
                <a:gridCol w="387844"/>
                <a:gridCol w="560566"/>
                <a:gridCol w="387844"/>
                <a:gridCol w="560566"/>
                <a:gridCol w="387844"/>
                <a:gridCol w="560566"/>
                <a:gridCol w="387844"/>
                <a:gridCol w="560566"/>
                <a:gridCol w="266152"/>
              </a:tblGrid>
              <a:tr h="148314">
                <a:tc rowSpan="2"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Calibri"/>
                          <a:cs typeface="Times New Roman"/>
                        </a:rPr>
                        <a:t>Образовательные области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Усвоили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Частично усвоили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Не усвоили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н.г.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к.г.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н.г.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к.г.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н.г.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к.г.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628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2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Художественно-эстетическое развитие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1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Познавательное развитие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2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Социально-коммуникативное развитие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1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Речевое развитие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1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Физическое развитие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28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ИТОГ: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75" marR="62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</TotalTime>
  <Words>588</Words>
  <Application>Microsoft Office PowerPoint</Application>
  <PresentationFormat>Экран (4:3)</PresentationFormat>
  <Paragraphs>153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  Годовой отчет о проделанной работе  за 2021-2022 учебный год  подготовительной к школе группы  «Звёздочки»   </vt:lpstr>
      <vt:lpstr>Слайд 2</vt:lpstr>
      <vt:lpstr>Слайд 3</vt:lpstr>
      <vt:lpstr>Слайд 4</vt:lpstr>
      <vt:lpstr>Участие в конкурсном движении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 о проделанной работе за 2021-2022 учебный год  подготовительной к школе группы «Звёздочки»</dc:title>
  <dc:creator>user</dc:creator>
  <cp:lastModifiedBy>user</cp:lastModifiedBy>
  <cp:revision>11</cp:revision>
  <dcterms:created xsi:type="dcterms:W3CDTF">2022-05-05T09:14:32Z</dcterms:created>
  <dcterms:modified xsi:type="dcterms:W3CDTF">2022-05-06T09:32:39Z</dcterms:modified>
</cp:coreProperties>
</file>